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63"/>
  </p:notesMasterIdLst>
  <p:sldIdLst>
    <p:sldId id="256" r:id="rId3"/>
    <p:sldId id="258" r:id="rId4"/>
    <p:sldId id="709" r:id="rId5"/>
    <p:sldId id="710" r:id="rId6"/>
    <p:sldId id="711" r:id="rId7"/>
    <p:sldId id="712" r:id="rId8"/>
    <p:sldId id="713" r:id="rId9"/>
    <p:sldId id="714" r:id="rId10"/>
    <p:sldId id="715" r:id="rId11"/>
    <p:sldId id="716" r:id="rId12"/>
    <p:sldId id="717" r:id="rId13"/>
    <p:sldId id="718" r:id="rId14"/>
    <p:sldId id="719" r:id="rId15"/>
    <p:sldId id="720" r:id="rId16"/>
    <p:sldId id="721" r:id="rId17"/>
    <p:sldId id="722" r:id="rId18"/>
    <p:sldId id="749" r:id="rId19"/>
    <p:sldId id="723" r:id="rId20"/>
    <p:sldId id="724" r:id="rId21"/>
    <p:sldId id="725" r:id="rId22"/>
    <p:sldId id="726" r:id="rId23"/>
    <p:sldId id="727" r:id="rId24"/>
    <p:sldId id="728" r:id="rId25"/>
    <p:sldId id="733" r:id="rId26"/>
    <p:sldId id="732" r:id="rId27"/>
    <p:sldId id="731" r:id="rId28"/>
    <p:sldId id="730" r:id="rId29"/>
    <p:sldId id="729" r:id="rId30"/>
    <p:sldId id="735" r:id="rId31"/>
    <p:sldId id="736" r:id="rId32"/>
    <p:sldId id="300" r:id="rId33"/>
    <p:sldId id="645" r:id="rId34"/>
    <p:sldId id="352" r:id="rId35"/>
    <p:sldId id="661" r:id="rId36"/>
    <p:sldId id="662" r:id="rId37"/>
    <p:sldId id="663" r:id="rId38"/>
    <p:sldId id="664" r:id="rId39"/>
    <p:sldId id="665" r:id="rId40"/>
    <p:sldId id="750" r:id="rId41"/>
    <p:sldId id="737" r:id="rId42"/>
    <p:sldId id="738" r:id="rId43"/>
    <p:sldId id="739" r:id="rId44"/>
    <p:sldId id="740" r:id="rId45"/>
    <p:sldId id="741" r:id="rId46"/>
    <p:sldId id="742" r:id="rId47"/>
    <p:sldId id="743" r:id="rId48"/>
    <p:sldId id="744" r:id="rId49"/>
    <p:sldId id="745" r:id="rId50"/>
    <p:sldId id="746" r:id="rId51"/>
    <p:sldId id="747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48" r:id="rId60"/>
    <p:sldId id="751" r:id="rId61"/>
    <p:sldId id="339" r:id="rId6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17E14-5CEF-EB37-F4CF-53FAD4D50CC6}" v="100" dt="2025-05-18T11:50:43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pPr/>
              <a:t>18.05.2025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CAAC0-05B6-0170-6714-5ECE3D8DC5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99B99C-743B-4B4D-8DED-2425F6D8D1DA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A0A59-753C-AE38-31EF-C22B7ECDF9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43770-D49F-B1CF-7FF3-68D4C488FC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944563" y="4868863"/>
            <a:ext cx="5207000" cy="4029075"/>
          </a:xfrm>
          <a:prstGeom prst="rect">
            <a:avLst/>
          </a:prstGeom>
        </p:spPr>
        <p:txBody>
          <a:bodyPr spcFirstLastPara="1" wrap="square" lIns="95500" tIns="46900" rIns="955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8525" y="654050"/>
            <a:ext cx="5303838" cy="3976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2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3A1A-F0C8-F844-8DF1-DAB6AB64B1ED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8317-B789-8844-BB3D-229E5A2B6139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0231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00FD-BBF5-0042-945A-063FF2C6E58A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800187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653A-BB0B-1C49-B0A1-F6C6782C20EA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17055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C2E0-225B-934B-891B-2C6577C360F5}" type="datetime1">
              <a:rPr lang="de-DE" smtClean="0"/>
              <a:t>18.05.2025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81615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487C-6FC9-5A42-B873-89672F78EA3E}" type="datetime1">
              <a:rPr lang="de-DE" smtClean="0"/>
              <a:t>18.05.2025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8004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962E-A8F8-E948-9DB6-C692284383A8}" type="datetime1">
              <a:rPr lang="de-DE" smtClean="0"/>
              <a:t>18.05.2025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8120698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0351A-1493-DCEB-6E81-5E2AB577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325233-C4DC-3748-8237-C60DCC3A2F11}" type="datetime1">
              <a:rPr lang="de-DE" smtClean="0"/>
              <a:t>18.05.2025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5DCE1-EBFF-B9DE-8B29-68246DE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Dr. Daniel Ruffinelli - FSS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BA854-89B5-32C5-F2F7-635E701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DABC21-E8D5-F247-BEC5-2B867CD442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102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8317-B789-8844-BB3D-229E5A2B6139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00FD-BBF5-0042-945A-063FF2C6E58A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653A-BB0B-1C49-B0A1-F6C6782C20EA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C2E0-225B-934B-891B-2C6577C360F5}" type="datetime1">
              <a:rPr lang="de-DE" smtClean="0"/>
              <a:t>18.05.2025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487C-6FC9-5A42-B873-89672F78EA3E}" type="datetime1">
              <a:rPr lang="de-DE" smtClean="0"/>
              <a:t>18.05.2025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962E-A8F8-E948-9DB6-C692284383A8}" type="datetime1">
              <a:rPr lang="de-DE" smtClean="0"/>
              <a:t>18.05.2025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0351A-1493-DCEB-6E81-5E2AB577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325233-C4DC-3748-8237-C60DCC3A2F11}" type="datetime1">
              <a:rPr lang="de-DE" smtClean="0"/>
              <a:t>18.05.2025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5DCE1-EBFF-B9DE-8B29-68246DE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Dr. Daniel Ruffinelli - FSS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BA854-89B5-32C5-F2F7-635E701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DABC21-E8D5-F247-BEC5-2B867CD442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96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3A1A-F0C8-F844-8DF1-DAB6AB64B1ED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0548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fld id="{2C1BEBA9-DE49-A74F-B90F-7BB1E8FF9B20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  <p:sldLayoutId id="2147483663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fld id="{2C1BEBA9-DE49-A74F-B90F-7BB1E8FF9B20}" type="datetime1">
              <a:rPr lang="de-DE" smtClean="0"/>
              <a:t>18.05.2025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0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jp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2312/2312.00752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6.jpg"/><Relationship Id="rId26" Type="http://schemas.openxmlformats.org/officeDocument/2006/relationships/image" Target="../media/image47.png"/><Relationship Id="rId3" Type="http://schemas.openxmlformats.org/officeDocument/2006/relationships/image" Target="../media/image43.png"/><Relationship Id="rId21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17" Type="http://schemas.openxmlformats.org/officeDocument/2006/relationships/image" Target="../media/image18.png"/><Relationship Id="rId25" Type="http://schemas.openxmlformats.org/officeDocument/2006/relationships/image" Target="../media/image46.png"/><Relationship Id="rId33" Type="http://schemas.openxmlformats.org/officeDocument/2006/relationships/image" Target="../media/image54.jp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24.png"/><Relationship Id="rId29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24" Type="http://schemas.openxmlformats.org/officeDocument/2006/relationships/image" Target="../media/image33.png"/><Relationship Id="rId32" Type="http://schemas.openxmlformats.org/officeDocument/2006/relationships/image" Target="../media/image53.jpg"/><Relationship Id="rId5" Type="http://schemas.openxmlformats.org/officeDocument/2006/relationships/image" Target="../media/image45.jpg"/><Relationship Id="rId15" Type="http://schemas.openxmlformats.org/officeDocument/2006/relationships/image" Target="../media/image27.png"/><Relationship Id="rId23" Type="http://schemas.openxmlformats.org/officeDocument/2006/relationships/image" Target="../media/image19.png"/><Relationship Id="rId28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31" Type="http://schemas.openxmlformats.org/officeDocument/2006/relationships/image" Target="../media/image52.jpg"/><Relationship Id="rId4" Type="http://schemas.openxmlformats.org/officeDocument/2006/relationships/image" Target="../media/image44.png"/><Relationship Id="rId9" Type="http://schemas.openxmlformats.org/officeDocument/2006/relationships/image" Target="../media/image12.jpg"/><Relationship Id="rId14" Type="http://schemas.openxmlformats.org/officeDocument/2006/relationships/image" Target="../media/image14.jpg"/><Relationship Id="rId22" Type="http://schemas.openxmlformats.org/officeDocument/2006/relationships/image" Target="../media/image21.png"/><Relationship Id="rId27" Type="http://schemas.openxmlformats.org/officeDocument/2006/relationships/image" Target="../media/image48.png"/><Relationship Id="rId30" Type="http://schemas.openxmlformats.org/officeDocument/2006/relationships/image" Target="../media/image51.jpg"/><Relationship Id="rId8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1462v3.pdf" TargetMode="External"/><Relationship Id="rId2" Type="http://schemas.openxmlformats.org/officeDocument/2006/relationships/hyperlink" Target="https://arxiv.org/pdf/1608.05859v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cs224n/slides/cs224n-2024-lecture05-rnnlm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1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1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irect.mit.edu/neco/article-abstract/9/8/1735/6109/Long-Short-Term-Memory?redirectedFrom=fulltex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7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_files/paper/2024/file/c2ce2f2701c10a2b2f2ea0bfa43cfaa3-Paper-Conference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ogle/technology/ai/google-gemini-ai/#introducing-gemini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21/file/ef452c63f81d0105dd4486f775adec81-Paper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err="1">
                <a:latin typeface="+mn-lt"/>
                <a:ea typeface="+mn-ea"/>
                <a:cs typeface="+mn-cs"/>
              </a:rPr>
              <a:t>Advanced</a:t>
            </a:r>
            <a:r>
              <a:rPr lang="de-DE" sz="2400">
                <a:latin typeface="+mn-lt"/>
                <a:ea typeface="+mn-ea"/>
                <a:cs typeface="+mn-cs"/>
              </a:rPr>
              <a:t> </a:t>
            </a:r>
            <a:r>
              <a:rPr lang="de-DE" sz="2400" err="1">
                <a:latin typeface="+mn-lt"/>
                <a:ea typeface="+mn-ea"/>
                <a:cs typeface="+mn-cs"/>
              </a:rPr>
              <a:t>Methods</a:t>
            </a:r>
            <a:r>
              <a:rPr lang="de-DE" sz="2400">
                <a:latin typeface="+mn-lt"/>
                <a:ea typeface="+mn-ea"/>
                <a:cs typeface="+mn-cs"/>
              </a:rPr>
              <a:t> in Text </a:t>
            </a:r>
            <a:r>
              <a:rPr lang="de-DE" sz="2400" err="1">
                <a:latin typeface="+mn-lt"/>
                <a:ea typeface="+mn-ea"/>
                <a:cs typeface="+mn-cs"/>
              </a:rPr>
              <a:t>Analytics</a:t>
            </a:r>
            <a:endParaRPr lang="de-DE" sz="2400">
              <a:latin typeface="+mn-lt"/>
              <a:ea typeface="+mn-ea"/>
              <a:cs typeface="+mn-cs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3000" b="1" err="1">
                <a:latin typeface="+mj-lt"/>
                <a:ea typeface="+mj-ea"/>
                <a:cs typeface="+mj-cs"/>
              </a:rPr>
              <a:t>Recurrent</a:t>
            </a:r>
            <a:r>
              <a:rPr lang="de-DE" sz="3000" b="1">
                <a:latin typeface="+mj-lt"/>
                <a:ea typeface="+mj-ea"/>
                <a:cs typeface="+mj-cs"/>
              </a:rPr>
              <a:t> </a:t>
            </a:r>
            <a:r>
              <a:rPr lang="de-DE" sz="3000" b="1" err="1">
                <a:latin typeface="+mj-lt"/>
                <a:ea typeface="+mj-ea"/>
                <a:cs typeface="+mj-cs"/>
              </a:rPr>
              <a:t>Neural</a:t>
            </a:r>
            <a:r>
              <a:rPr lang="de-DE" sz="3000" b="1">
                <a:latin typeface="+mj-lt"/>
                <a:ea typeface="+mj-ea"/>
                <a:cs typeface="+mj-cs"/>
              </a:rPr>
              <a:t> Networks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7DEE1-8807-AB0E-5D04-86F9839F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64E5B-5C52-3262-ED7B-88CB53E7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</a:p>
        </p:txBody>
      </p:sp>
      <p:pic>
        <p:nvPicPr>
          <p:cNvPr id="6" name="Picture 5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9" y="5976378"/>
            <a:ext cx="1342465" cy="48577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Sequence-level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Also referred to as text classification.</a:t>
            </a:r>
          </a:p>
          <a:p>
            <a:r>
              <a:rPr lang="en-US" sz="2000" b="1">
                <a:latin typeface="Calibri"/>
                <a:ea typeface="Calibri"/>
                <a:cs typeface="Calibri"/>
              </a:rPr>
              <a:t>Goal: </a:t>
            </a:r>
            <a:r>
              <a:rPr lang="en-US" sz="2000">
                <a:latin typeface="Calibri"/>
                <a:ea typeface="Calibri"/>
                <a:cs typeface="Calibri"/>
              </a:rPr>
              <a:t>predict class for given sequence of text, e.g. a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  <a:ea typeface="Calibri"/>
                <a:cs typeface="Calibri"/>
              </a:rPr>
              <a:t>Sentiment classification: </a:t>
            </a:r>
            <a:r>
              <a:rPr lang="en-US" sz="1600">
                <a:latin typeface="Calibri"/>
                <a:ea typeface="Calibri"/>
                <a:cs typeface="Calibri"/>
              </a:rPr>
              <a:t>is this tweet's sentiment positive/negative/neutral?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  <a:ea typeface="Calibri"/>
                <a:cs typeface="Calibri"/>
              </a:rPr>
              <a:t>Spam detection: </a:t>
            </a:r>
            <a:r>
              <a:rPr lang="en-US" sz="1600">
                <a:latin typeface="Calibri"/>
                <a:ea typeface="Calibri"/>
                <a:cs typeface="Calibri"/>
              </a:rPr>
              <a:t>is this email a spam or not?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Here's an </a:t>
            </a:r>
            <a:r>
              <a:rPr lang="en-US" sz="2000" b="1">
                <a:latin typeface="Calibri"/>
                <a:ea typeface="Calibri"/>
                <a:cs typeface="Calibri"/>
              </a:rPr>
              <a:t>RNN for sequence classification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>
                <a:latin typeface="Calibri"/>
                <a:ea typeface="Calibri"/>
                <a:cs typeface="Calibri"/>
              </a:rPr>
              <a:t>We don't require outputs at each time step, </a:t>
            </a:r>
            <a:r>
              <a:rPr lang="en-US" sz="2000" b="1">
                <a:latin typeface="Calibri"/>
                <a:ea typeface="Calibri"/>
                <a:cs typeface="Calibri"/>
              </a:rPr>
              <a:t>just one output at the end</a:t>
            </a:r>
          </a:p>
          <a:p>
            <a:pPr lvl="1"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Alternatively, we could pool all hidden states together, use them as output</a:t>
            </a:r>
          </a:p>
          <a:p>
            <a:pPr lvl="1"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Again, no theories/principles to guide this choice, just known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block diagram&#10;&#10;Description automatically generated">
            <a:extLst>
              <a:ext uri="{FF2B5EF4-FFF2-40B4-BE49-F238E27FC236}">
                <a16:creationId xmlns:a16="http://schemas.microsoft.com/office/drawing/2014/main" id="{0B643FD0-EB12-378E-0533-4BDAD308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31" y="2768948"/>
            <a:ext cx="4572000" cy="2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Let's design an RNN for language modeling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Recall the task:</a:t>
            </a:r>
            <a:r>
              <a:rPr lang="en-US" sz="1800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p("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fish"|"Thanks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for all the")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Such a model can compute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p(w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1:n</a:t>
            </a:r>
            <a:r>
              <a:rPr lang="en-US" sz="1800" i="1" dirty="0">
                <a:latin typeface="Calibri"/>
                <a:ea typeface="Calibri"/>
                <a:cs typeface="Calibri"/>
              </a:rPr>
              <a:t>) = </a:t>
            </a:r>
            <a:r>
              <a:rPr lang="en-US" sz="1800" i="1" dirty="0" err="1">
                <a:ea typeface="+mn-lt"/>
                <a:cs typeface="+mn-lt"/>
              </a:rPr>
              <a:t>Π</a:t>
            </a:r>
            <a:r>
              <a:rPr lang="en-US" sz="1800" i="1" baseline="-25000" dirty="0" err="1">
                <a:ea typeface="+mn-lt"/>
                <a:cs typeface="+mn-lt"/>
              </a:rPr>
              <a:t>i</a:t>
            </a:r>
            <a:r>
              <a:rPr lang="en-US" sz="1800" i="1" dirty="0">
                <a:ea typeface="+mn-lt"/>
                <a:cs typeface="+mn-lt"/>
              </a:rPr>
              <a:t> 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|w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&lt;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)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with Bengio's LM, we represent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each word </a:t>
            </a:r>
            <a:r>
              <a:rPr lang="en-US" sz="2000" dirty="0">
                <a:latin typeface="Calibri"/>
                <a:ea typeface="Calibri"/>
                <a:cs typeface="Calibri"/>
              </a:rPr>
              <a:t>by a </a:t>
            </a:r>
            <a:r>
              <a:rPr lang="en-US" sz="2000" b="1" i="1" dirty="0">
                <a:latin typeface="Calibri"/>
                <a:ea typeface="Calibri"/>
                <a:cs typeface="Calibri"/>
              </a:rPr>
              <a:t>learned</a:t>
            </a:r>
            <a:r>
              <a:rPr lang="en-US" sz="2000" b="1" dirty="0">
                <a:latin typeface="Calibri"/>
                <a:ea typeface="Calibri"/>
                <a:cs typeface="Calibri"/>
              </a:rPr>
              <a:t> embedding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For vocabulary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V</a:t>
            </a:r>
            <a:r>
              <a:rPr lang="en-US" sz="1800" dirty="0">
                <a:latin typeface="Calibri"/>
                <a:ea typeface="Calibri"/>
                <a:cs typeface="Calibri"/>
              </a:rPr>
              <a:t>, let 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x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/>
              <a:t>∈ </a:t>
            </a:r>
            <a:r>
              <a:rPr lang="en-US" sz="1800" i="1" dirty="0">
                <a:ea typeface="+mn-lt"/>
                <a:cs typeface="+mn-lt"/>
              </a:rPr>
              <a:t>R</a:t>
            </a:r>
            <a:r>
              <a:rPr lang="en-US" sz="1800" i="1" baseline="30000" dirty="0">
                <a:ea typeface="+mn-lt"/>
                <a:cs typeface="+mn-lt"/>
              </a:rPr>
              <a:t>|V|</a:t>
            </a:r>
            <a:r>
              <a:rPr lang="en-US" sz="1800" i="1" baseline="30000" dirty="0">
                <a:latin typeface="Calibri"/>
                <a:ea typeface="Calibri"/>
                <a:cs typeface="Calibri"/>
              </a:rPr>
              <a:t> x 1 </a:t>
            </a:r>
            <a:r>
              <a:rPr lang="en-US" sz="1800" dirty="0">
                <a:latin typeface="Calibri"/>
                <a:ea typeface="Calibri"/>
                <a:cs typeface="Calibri"/>
              </a:rPr>
              <a:t>be the one-hot vector for word 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i</a:t>
            </a:r>
            <a:endParaRPr lang="en-US" sz="1800" i="1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We learn embeddings of size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d</a:t>
            </a:r>
            <a:r>
              <a:rPr lang="en-US" sz="1800" dirty="0">
                <a:latin typeface="Calibri"/>
                <a:ea typeface="Calibri"/>
                <a:cs typeface="Calibri"/>
              </a:rPr>
              <a:t>, stack them in matrix 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E</a:t>
            </a:r>
            <a:r>
              <a:rPr lang="en-US" sz="1800" i="1" dirty="0">
                <a:ea typeface="+mn-lt"/>
                <a:cs typeface="+mn-lt"/>
              </a:rPr>
              <a:t> ∈ </a:t>
            </a:r>
            <a:r>
              <a:rPr lang="en-US" sz="1800" i="1" dirty="0" err="1">
                <a:ea typeface="+mn-lt"/>
                <a:cs typeface="+mn-lt"/>
              </a:rPr>
              <a:t>R</a:t>
            </a:r>
            <a:r>
              <a:rPr lang="en-US" sz="1800" i="1" baseline="30000" dirty="0" err="1">
                <a:ea typeface="+mn-lt"/>
                <a:cs typeface="+mn-lt"/>
              </a:rPr>
              <a:t>|V|x</a:t>
            </a:r>
            <a:r>
              <a:rPr lang="en-US" sz="1800" i="1" baseline="30000" dirty="0">
                <a:ea typeface="+mn-lt"/>
                <a:cs typeface="+mn-lt"/>
              </a:rPr>
              <a:t> d</a:t>
            </a:r>
            <a:endParaRPr lang="en-US" sz="1200" i="1" baseline="30000" dirty="0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Then, embedding for word 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dirty="0">
                <a:latin typeface="Calibri"/>
                <a:ea typeface="Calibri"/>
                <a:cs typeface="Calibri"/>
              </a:rPr>
              <a:t> is obtained as follows: 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e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= 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E</a:t>
            </a:r>
            <a:r>
              <a:rPr lang="en-US" sz="1800" i="1" baseline="30000" dirty="0" err="1">
                <a:latin typeface="Calibri"/>
                <a:ea typeface="Calibri"/>
                <a:cs typeface="Calibri"/>
              </a:rPr>
              <a:t>T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x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>
                <a:ea typeface="+mn-lt"/>
                <a:cs typeface="+mn-lt"/>
              </a:rPr>
              <a:t>∈ R</a:t>
            </a:r>
            <a:r>
              <a:rPr lang="en-US" sz="1800" i="1" baseline="30000" dirty="0">
                <a:ea typeface="+mn-lt"/>
                <a:cs typeface="+mn-lt"/>
              </a:rPr>
              <a:t>d x 1 </a:t>
            </a:r>
            <a:endParaRPr lang="en-US" sz="1800" i="1" baseline="3000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We can define the following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RNN-based LM</a:t>
            </a:r>
            <a:r>
              <a:rPr lang="en-US" sz="2000" dirty="0">
                <a:latin typeface="Calibri"/>
                <a:ea typeface="Calibri"/>
                <a:cs typeface="Calibri"/>
              </a:rPr>
              <a:t>: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f(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h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t-1 </a:t>
            </a:r>
            <a:r>
              <a:rPr lang="en-US" sz="1800" i="1" dirty="0">
                <a:latin typeface="Calibri"/>
                <a:ea typeface="Calibri"/>
                <a:cs typeface="Arial"/>
              </a:rPr>
              <a:t>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 dirty="0">
                <a:latin typeface="Calibri"/>
                <a:ea typeface="Calibri"/>
                <a:cs typeface="Arial"/>
              </a:rPr>
              <a:t>(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If hidden states are of size </a:t>
            </a:r>
            <a:r>
              <a:rPr lang="en-US" sz="2000" i="1" dirty="0">
                <a:latin typeface="Calibri"/>
                <a:ea typeface="Calibri"/>
                <a:cs typeface="Arial"/>
              </a:rPr>
              <a:t>h </a:t>
            </a:r>
            <a:r>
              <a:rPr lang="en-US" sz="2000" dirty="0">
                <a:latin typeface="Calibri"/>
                <a:ea typeface="Calibri"/>
                <a:cs typeface="Arial"/>
              </a:rPr>
              <a:t>and </a:t>
            </a:r>
            <a:r>
              <a:rPr lang="en-US" sz="2000" b="1" i="1" dirty="0">
                <a:ea typeface="+mn-lt"/>
                <a:cs typeface="Arial"/>
              </a:rPr>
              <a:t>U</a:t>
            </a:r>
            <a:r>
              <a:rPr lang="en-US" sz="2000" b="1" dirty="0">
                <a:ea typeface="+mn-lt"/>
                <a:cs typeface="Arial"/>
              </a:rPr>
              <a:t> </a:t>
            </a:r>
            <a:r>
              <a:rPr lang="en-US" sz="2000" dirty="0">
                <a:ea typeface="+mn-lt"/>
                <a:cs typeface="Arial"/>
              </a:rPr>
              <a:t>projects</a:t>
            </a:r>
            <a:r>
              <a:rPr lang="en-US" sz="2000" dirty="0">
                <a:latin typeface="Calibri"/>
                <a:ea typeface="Calibri"/>
                <a:cs typeface="Arial"/>
              </a:rPr>
              <a:t> to vocabulary space, what are the sizes of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20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2000" dirty="0">
                <a:latin typeface="Calibri"/>
                <a:ea typeface="Calibri"/>
                <a:cs typeface="Arial"/>
              </a:rPr>
              <a:t>, </a:t>
            </a:r>
            <a:r>
              <a:rPr lang="en-US" sz="20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20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2000" i="1" dirty="0">
                <a:latin typeface="Calibri"/>
                <a:ea typeface="Calibri"/>
                <a:cs typeface="Arial"/>
              </a:rPr>
              <a:t> </a:t>
            </a:r>
            <a:r>
              <a:rPr lang="en-US" sz="2000" dirty="0">
                <a:latin typeface="Calibri"/>
                <a:ea typeface="Calibri"/>
                <a:cs typeface="Arial"/>
              </a:rPr>
              <a:t>and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2000" dirty="0">
                <a:latin typeface="Calibri"/>
                <a:ea typeface="Calibri"/>
                <a:cs typeface="Arial"/>
              </a:rPr>
              <a:t>?</a:t>
            </a:r>
            <a:endParaRPr lang="en-US" sz="2000" dirty="0"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h x 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d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,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h x h</a:t>
            </a:r>
            <a:r>
              <a:rPr lang="en-US" sz="1800" i="1" dirty="0">
                <a:latin typeface="Calibri"/>
                <a:ea typeface="Calibri"/>
                <a:cs typeface="Arial"/>
              </a:rPr>
              <a:t>,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x h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Thus,</a:t>
            </a:r>
            <a:r>
              <a:rPr lang="en-US" sz="1800" i="1" dirty="0">
                <a:latin typeface="Calibri"/>
                <a:ea typeface="Calibri"/>
                <a:cs typeface="Arial"/>
              </a:rPr>
              <a:t> </a:t>
            </a:r>
            <a:r>
              <a:rPr lang="en-US" sz="1800" dirty="0">
                <a:ea typeface="+mn-lt"/>
                <a:cs typeface="+mn-lt"/>
              </a:rPr>
              <a:t>θ</a:t>
            </a:r>
            <a:r>
              <a:rPr lang="en-US" sz="1800" i="1" dirty="0">
                <a:ea typeface="+mn-lt"/>
                <a:cs typeface="+mn-lt"/>
              </a:rPr>
              <a:t> = {</a:t>
            </a:r>
            <a:r>
              <a:rPr lang="en-US" sz="1800" b="1" i="1" dirty="0">
                <a:ea typeface="+mn-lt"/>
                <a:cs typeface="+mn-lt"/>
              </a:rPr>
              <a:t>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dirty="0">
                <a:ea typeface="+mn-lt"/>
                <a:cs typeface="+mn-lt"/>
              </a:rPr>
              <a:t>W</a:t>
            </a:r>
            <a:r>
              <a:rPr lang="en-US" sz="1800" i="1" baseline="-25000" dirty="0">
                <a:ea typeface="+mn-lt"/>
                <a:cs typeface="+mn-lt"/>
              </a:rPr>
              <a:t>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err="1">
                <a:ea typeface="+mn-lt"/>
                <a:cs typeface="+mn-lt"/>
              </a:rPr>
              <a:t>W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dirty="0">
                <a:ea typeface="+mn-lt"/>
                <a:cs typeface="+mn-lt"/>
              </a:rPr>
              <a:t>U, </a:t>
            </a:r>
            <a:r>
              <a:rPr lang="en-US" sz="1800" b="1" i="1" err="1">
                <a:ea typeface="+mn-lt"/>
                <a:cs typeface="+mn-lt"/>
              </a:rPr>
              <a:t>b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b="1" i="1" dirty="0">
                <a:ea typeface="+mn-lt"/>
                <a:cs typeface="+mn-lt"/>
              </a:rPr>
              <a:t>, b</a:t>
            </a:r>
            <a:r>
              <a:rPr lang="en-US" sz="1800" i="1" baseline="-25000" dirty="0">
                <a:ea typeface="+mn-lt"/>
                <a:cs typeface="+mn-lt"/>
              </a:rPr>
              <a:t>y</a:t>
            </a:r>
            <a:r>
              <a:rPr lang="en-US" sz="1800" i="1" dirty="0">
                <a:ea typeface="+mn-lt"/>
                <a:cs typeface="+mn-lt"/>
              </a:rPr>
              <a:t>} </a:t>
            </a:r>
            <a:r>
              <a:rPr lang="en-US" sz="1800" dirty="0">
                <a:ea typeface="+mn-lt"/>
                <a:cs typeface="+mn-lt"/>
              </a:rPr>
              <a:t>(typically size of </a:t>
            </a:r>
            <a:r>
              <a:rPr lang="en-US" sz="1800" i="1" dirty="0">
                <a:ea typeface="+mn-lt"/>
                <a:cs typeface="+mn-lt"/>
              </a:rPr>
              <a:t>d</a:t>
            </a:r>
            <a:r>
              <a:rPr lang="en-US" sz="1800" dirty="0">
                <a:ea typeface="+mn-lt"/>
                <a:cs typeface="+mn-lt"/>
              </a:rPr>
              <a:t> is the same as size of </a:t>
            </a:r>
            <a:r>
              <a:rPr lang="en-US" sz="1800" i="1" dirty="0">
                <a:ea typeface="+mn-lt"/>
                <a:cs typeface="+mn-lt"/>
              </a:rPr>
              <a:t>h</a:t>
            </a:r>
            <a:r>
              <a:rPr lang="en-US" sz="1800" dirty="0">
                <a:ea typeface="+mn-lt"/>
                <a:cs typeface="+mn-lt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66231" cy="4938900"/>
          </a:xfrm>
        </p:spPr>
        <p:txBody>
          <a:bodyPr/>
          <a:lstStyle/>
          <a:p>
            <a:r>
              <a:rPr lang="en-US" sz="2000">
                <a:latin typeface="Calibri"/>
                <a:ea typeface="Calibri"/>
                <a:cs typeface="Calibri"/>
              </a:rPr>
              <a:t>Visually: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+mn-lt"/>
                <a:cs typeface="+mn-lt"/>
              </a:rPr>
              <a:t>x</a:t>
            </a:r>
            <a:r>
              <a:rPr lang="en-US" sz="1800" i="1" baseline="-25000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 ∈ R</a:t>
            </a:r>
            <a:r>
              <a:rPr lang="en-US" sz="1800" i="1" baseline="30000">
                <a:ea typeface="+mn-lt"/>
                <a:cs typeface="+mn-lt"/>
              </a:rPr>
              <a:t>|V| </a:t>
            </a:r>
            <a:r>
              <a:rPr lang="en-US" sz="1800">
                <a:ea typeface="+mn-lt"/>
                <a:cs typeface="+mn-lt"/>
              </a:rPr>
              <a:t>is one-hot vectors of word </a:t>
            </a:r>
            <a:r>
              <a:rPr lang="en-US" sz="1800" i="1" err="1">
                <a:ea typeface="+mn-lt"/>
                <a:cs typeface="+mn-lt"/>
              </a:rPr>
              <a:t>i</a:t>
            </a:r>
            <a:endParaRPr lang="en-US" sz="1800" i="1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Calibri"/>
              </a:rPr>
              <a:t>e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= </a:t>
            </a:r>
            <a:r>
              <a:rPr lang="en-US" sz="1800" b="1" i="1">
                <a:ea typeface="Calibri"/>
                <a:cs typeface="Calibri"/>
              </a:rPr>
              <a:t>Ex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</a:t>
            </a:r>
            <a:r>
              <a:rPr lang="en-US" sz="1800">
                <a:ea typeface="Calibri"/>
                <a:cs typeface="Calibri"/>
              </a:rPr>
              <a:t>are word embeddings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= </a:t>
            </a:r>
            <a:r>
              <a:rPr lang="en-US" sz="1800" i="1">
                <a:latin typeface="Calibri"/>
                <a:ea typeface="Calibri"/>
                <a:cs typeface="Arial"/>
              </a:rPr>
              <a:t>f(</a:t>
            </a:r>
            <a:r>
              <a:rPr lang="en-US" sz="1800" b="1" i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e</a:t>
            </a:r>
            <a:r>
              <a:rPr lang="en-US" sz="1800" b="1" i="1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)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(i-1)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 </a:t>
            </a:r>
            <a:r>
              <a:rPr lang="en-US" sz="1800" i="1">
                <a:latin typeface="Calibri"/>
                <a:ea typeface="Calibri"/>
                <a:cs typeface="Arial"/>
              </a:rPr>
              <a:t>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>
                <a:latin typeface="Calibri"/>
                <a:ea typeface="Calibri"/>
                <a:cs typeface="Arial"/>
              </a:rPr>
              <a:t>) </a:t>
            </a:r>
            <a:r>
              <a:rPr lang="en-US" sz="1800">
                <a:latin typeface="Calibri"/>
                <a:ea typeface="Calibri"/>
                <a:cs typeface="Arial"/>
              </a:rPr>
              <a:t>is hidden state at time step </a:t>
            </a:r>
            <a:r>
              <a:rPr lang="en-US" sz="1800" i="1" err="1">
                <a:latin typeface="Calibri"/>
                <a:ea typeface="Calibri"/>
                <a:cs typeface="Arial"/>
              </a:rPr>
              <a:t>i</a:t>
            </a:r>
            <a:endParaRPr lang="en-US" sz="1800" i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Arial"/>
              </a:rPr>
              <a:t>y</a:t>
            </a:r>
            <a:r>
              <a:rPr lang="en-US" sz="1800" i="1" baseline="30000">
                <a:ea typeface="Calibri"/>
                <a:cs typeface="Arial"/>
              </a:rPr>
              <a:t>(</a:t>
            </a:r>
            <a:r>
              <a:rPr lang="en-US" sz="1800" i="1" baseline="30000" err="1">
                <a:ea typeface="Calibri"/>
                <a:cs typeface="Arial"/>
              </a:rPr>
              <a:t>i</a:t>
            </a:r>
            <a:r>
              <a:rPr lang="en-US" sz="1800" i="1" baseline="30000">
                <a:ea typeface="Calibri"/>
                <a:cs typeface="Arial"/>
              </a:rPr>
              <a:t>)</a:t>
            </a:r>
            <a:r>
              <a:rPr lang="en-US" sz="1800" i="1">
                <a:ea typeface="Calibri"/>
                <a:cs typeface="Arial"/>
              </a:rPr>
              <a:t> = </a:t>
            </a:r>
            <a:r>
              <a:rPr lang="en-US" sz="1800" i="1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>
                <a:latin typeface="Calibri"/>
                <a:ea typeface="Calibri"/>
                <a:cs typeface="Arial"/>
              </a:rPr>
              <a:t>(</a:t>
            </a:r>
            <a:r>
              <a:rPr lang="en-US" sz="1800" b="1" i="1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)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y</a:t>
            </a:r>
            <a:r>
              <a:rPr lang="en-US" sz="1800" i="1">
                <a:latin typeface="Calibri"/>
                <a:ea typeface="Calibri"/>
                <a:cs typeface="Arial"/>
              </a:rPr>
              <a:t>) </a:t>
            </a:r>
            <a:r>
              <a:rPr lang="en-US" sz="1800" i="1">
                <a:ea typeface="+mn-lt"/>
                <a:cs typeface="+mn-lt"/>
              </a:rPr>
              <a:t>∈ R</a:t>
            </a:r>
            <a:r>
              <a:rPr lang="en-US" sz="1800" i="1" baseline="30000">
                <a:ea typeface="+mn-lt"/>
                <a:cs typeface="+mn-lt"/>
              </a:rPr>
              <a:t>|V| </a:t>
            </a:r>
            <a:r>
              <a:rPr lang="en-US" sz="1800">
                <a:ea typeface="+mn-lt"/>
                <a:cs typeface="+mn-lt"/>
              </a:rPr>
              <a:t>is output probability vector</a:t>
            </a:r>
            <a:endParaRPr lang="en-US" sz="1800">
              <a:latin typeface="Calibri"/>
              <a:ea typeface="Calibri"/>
              <a:cs typeface="Arial"/>
            </a:endParaRPr>
          </a:p>
          <a:p>
            <a:r>
              <a:rPr lang="en-US" sz="2000">
                <a:ea typeface="Calibri"/>
                <a:cs typeface="Arial"/>
              </a:rPr>
              <a:t>Probability that word </a:t>
            </a:r>
            <a:r>
              <a:rPr lang="en-US" sz="2000" i="1">
                <a:ea typeface="Calibri"/>
                <a:cs typeface="Arial"/>
              </a:rPr>
              <a:t>k</a:t>
            </a:r>
            <a:r>
              <a:rPr lang="en-US" sz="2000">
                <a:ea typeface="Calibri"/>
                <a:cs typeface="Arial"/>
              </a:rPr>
              <a:t> follows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Arial"/>
              </a:rPr>
              <a:t>      at time step </a:t>
            </a:r>
            <a:r>
              <a:rPr lang="en-US" sz="2000" i="1" err="1">
                <a:ea typeface="Calibri"/>
                <a:cs typeface="Arial"/>
              </a:rPr>
              <a:t>i</a:t>
            </a:r>
            <a:r>
              <a:rPr lang="en-US" sz="2000">
                <a:ea typeface="Calibri"/>
                <a:cs typeface="Arial"/>
              </a:rPr>
              <a:t> is then given by </a:t>
            </a:r>
            <a:r>
              <a:rPr lang="en-US" sz="2000" i="1" err="1">
                <a:ea typeface="Calibri"/>
                <a:cs typeface="Arial"/>
              </a:rPr>
              <a:t>i-</a:t>
            </a:r>
            <a:r>
              <a:rPr lang="en-US" sz="2000" err="1">
                <a:ea typeface="Calibri"/>
                <a:cs typeface="Arial"/>
              </a:rPr>
              <a:t>th</a:t>
            </a:r>
            <a:r>
              <a:rPr lang="en-US" sz="2000">
                <a:ea typeface="Calibri"/>
                <a:cs typeface="Arial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Calibri"/>
                <a:cs typeface="Arial"/>
              </a:rPr>
              <a:t>      component of </a:t>
            </a:r>
            <a:r>
              <a:rPr lang="en-US" sz="2000" b="1" i="1">
                <a:ea typeface="Calibri"/>
                <a:cs typeface="Arial"/>
              </a:rPr>
              <a:t>y</a:t>
            </a:r>
            <a:r>
              <a:rPr lang="en-US" sz="2000" i="1" baseline="30000">
                <a:ea typeface="Calibri"/>
                <a:cs typeface="Arial"/>
              </a:rPr>
              <a:t>(</a:t>
            </a:r>
            <a:r>
              <a:rPr lang="en-US" sz="2000" i="1" baseline="30000" err="1">
                <a:ea typeface="Calibri"/>
                <a:cs typeface="Arial"/>
              </a:rPr>
              <a:t>i</a:t>
            </a:r>
            <a:r>
              <a:rPr lang="en-US" sz="2000" i="1" baseline="30000">
                <a:ea typeface="Calibri"/>
                <a:cs typeface="Arial"/>
              </a:rPr>
              <a:t>)</a:t>
            </a:r>
            <a:r>
              <a:rPr lang="en-US" sz="2000" i="1">
                <a:ea typeface="Calibri"/>
                <a:cs typeface="Arial"/>
              </a:rPr>
              <a:t>, i.e. </a:t>
            </a:r>
            <a:r>
              <a:rPr lang="en-US" sz="2000" b="1" i="1">
                <a:ea typeface="+mn-lt"/>
                <a:cs typeface="+mn-lt"/>
              </a:rPr>
              <a:t>y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[k]</a:t>
            </a:r>
            <a:endParaRPr lang="en-US" sz="1800" i="1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 probability of an entire sequence</a:t>
            </a:r>
            <a:endParaRPr lang="en-US" sz="22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     can be computed as follows: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p(w</a:t>
            </a:r>
            <a:r>
              <a:rPr lang="en-US" sz="1800" baseline="-25000">
                <a:ea typeface="Calibri"/>
                <a:cs typeface="Calibri"/>
              </a:rPr>
              <a:t>1:n</a:t>
            </a:r>
            <a:r>
              <a:rPr lang="en-US" sz="1800">
                <a:ea typeface="Calibri"/>
                <a:cs typeface="Calibri"/>
              </a:rPr>
              <a:t>) = </a:t>
            </a:r>
            <a:r>
              <a:rPr lang="en-US" sz="1800" i="1" err="1">
                <a:ea typeface="+mn-lt"/>
                <a:cs typeface="+mn-lt"/>
              </a:rPr>
              <a:t>Π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 baseline="-25000">
                <a:ea typeface="+mn-lt"/>
                <a:cs typeface="+mn-lt"/>
              </a:rPr>
              <a:t> </a:t>
            </a:r>
            <a:r>
              <a:rPr lang="en-US" sz="1800" i="1">
                <a:ea typeface="+mn-lt"/>
                <a:cs typeface="+mn-lt"/>
              </a:rPr>
              <a:t>p(w</a:t>
            </a:r>
            <a:r>
              <a:rPr lang="en-US" sz="1800" i="1" baseline="-25000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|w</a:t>
            </a:r>
            <a:r>
              <a:rPr lang="en-US" sz="1800" i="1" baseline="-25000">
                <a:ea typeface="+mn-lt"/>
                <a:cs typeface="+mn-lt"/>
              </a:rPr>
              <a:t>1:i-1</a:t>
            </a:r>
            <a:r>
              <a:rPr lang="en-US" sz="1800" i="1">
                <a:ea typeface="+mn-lt"/>
                <a:cs typeface="+mn-lt"/>
              </a:rPr>
              <a:t>) = </a:t>
            </a:r>
            <a:r>
              <a:rPr lang="en-US" sz="1800" i="1" err="1">
                <a:ea typeface="+mn-lt"/>
                <a:cs typeface="+mn-lt"/>
              </a:rPr>
              <a:t>Π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 baseline="-25000">
                <a:ea typeface="+mn-lt"/>
                <a:cs typeface="+mn-lt"/>
              </a:rPr>
              <a:t> </a:t>
            </a:r>
            <a:r>
              <a:rPr lang="en-US" sz="1800" b="1" i="1">
                <a:ea typeface="+mn-lt"/>
                <a:cs typeface="+mn-lt"/>
              </a:rPr>
              <a:t>y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[index(</a:t>
            </a:r>
            <a:r>
              <a:rPr lang="en-US" sz="1800" i="1" err="1">
                <a:ea typeface="+mn-lt"/>
                <a:cs typeface="+mn-lt"/>
              </a:rPr>
              <a:t>w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)]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where </a:t>
            </a:r>
            <a:r>
              <a:rPr lang="en-US" sz="1800" i="1">
                <a:ea typeface="Calibri"/>
                <a:cs typeface="Calibri"/>
              </a:rPr>
              <a:t>index(</a:t>
            </a:r>
            <a:r>
              <a:rPr lang="en-US" sz="1800" i="1" err="1">
                <a:ea typeface="Calibri"/>
                <a:cs typeface="Calibri"/>
              </a:rPr>
              <a:t>w</a:t>
            </a:r>
            <a:r>
              <a:rPr lang="en-US" sz="1800" i="1" baseline="-25000" err="1">
                <a:ea typeface="Calibri"/>
                <a:cs typeface="Calibri"/>
              </a:rPr>
              <a:t>i</a:t>
            </a:r>
            <a:r>
              <a:rPr lang="en-US" sz="1800" i="1">
                <a:ea typeface="Calibri"/>
                <a:cs typeface="Calibri"/>
              </a:rPr>
              <a:t>)</a:t>
            </a:r>
            <a:r>
              <a:rPr lang="en-US" sz="1800">
                <a:ea typeface="Calibri"/>
                <a:cs typeface="Calibri"/>
              </a:rPr>
              <a:t> indicates position of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   word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>
                <a:ea typeface="Calibri"/>
                <a:cs typeface="Calibri"/>
              </a:rPr>
              <a:t> in vocabulary </a:t>
            </a:r>
            <a:r>
              <a:rPr lang="en-US" sz="1800" i="1">
                <a:ea typeface="Calibri"/>
                <a:cs typeface="Calibri"/>
              </a:rPr>
              <a:t>V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grpSp>
        <p:nvGrpSpPr>
          <p:cNvPr id="85" name="object 44">
            <a:extLst>
              <a:ext uri="{FF2B5EF4-FFF2-40B4-BE49-F238E27FC236}">
                <a16:creationId xmlns:a16="http://schemas.microsoft.com/office/drawing/2014/main" id="{2FDFFBA6-2B7A-35D6-9706-DCAB77B73621}"/>
              </a:ext>
            </a:extLst>
          </p:cNvPr>
          <p:cNvGrpSpPr/>
          <p:nvPr/>
        </p:nvGrpSpPr>
        <p:grpSpPr>
          <a:xfrm>
            <a:off x="4667431" y="2494338"/>
            <a:ext cx="3694878" cy="2941745"/>
            <a:chOff x="3542825" y="1917954"/>
            <a:chExt cx="4838953" cy="3733038"/>
          </a:xfrm>
        </p:grpSpPr>
        <p:sp>
          <p:nvSpPr>
            <p:cNvPr id="7" name="object 45">
              <a:extLst>
                <a:ext uri="{FF2B5EF4-FFF2-40B4-BE49-F238E27FC236}">
                  <a16:creationId xmlns:a16="http://schemas.microsoft.com/office/drawing/2014/main" id="{BC2B844A-FEF0-6673-8260-B5A101D7036C}"/>
                </a:ext>
              </a:extLst>
            </p:cNvPr>
            <p:cNvSpPr/>
            <p:nvPr/>
          </p:nvSpPr>
          <p:spPr>
            <a:xfrm>
              <a:off x="5319098" y="4558439"/>
              <a:ext cx="328619" cy="2045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46">
              <a:extLst>
                <a:ext uri="{FF2B5EF4-FFF2-40B4-BE49-F238E27FC236}">
                  <a16:creationId xmlns:a16="http://schemas.microsoft.com/office/drawing/2014/main" id="{CAED405F-0E62-4743-E4EE-50291E7D841E}"/>
                </a:ext>
              </a:extLst>
            </p:cNvPr>
            <p:cNvSpPr/>
            <p:nvPr/>
          </p:nvSpPr>
          <p:spPr>
            <a:xfrm>
              <a:off x="5791199" y="4329683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47">
              <a:extLst>
                <a:ext uri="{FF2B5EF4-FFF2-40B4-BE49-F238E27FC236}">
                  <a16:creationId xmlns:a16="http://schemas.microsoft.com/office/drawing/2014/main" id="{F396BB14-5919-1D50-BF67-7C9B317CFEDE}"/>
                </a:ext>
              </a:extLst>
            </p:cNvPr>
            <p:cNvSpPr/>
            <p:nvPr/>
          </p:nvSpPr>
          <p:spPr>
            <a:xfrm>
              <a:off x="5791199" y="4536948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48">
              <a:extLst>
                <a:ext uri="{FF2B5EF4-FFF2-40B4-BE49-F238E27FC236}">
                  <a16:creationId xmlns:a16="http://schemas.microsoft.com/office/drawing/2014/main" id="{BD3ABA31-AEF0-6ABA-2943-0B3AF3A25799}"/>
                </a:ext>
              </a:extLst>
            </p:cNvPr>
            <p:cNvSpPr/>
            <p:nvPr/>
          </p:nvSpPr>
          <p:spPr>
            <a:xfrm>
              <a:off x="5791199" y="4744211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49">
              <a:extLst>
                <a:ext uri="{FF2B5EF4-FFF2-40B4-BE49-F238E27FC236}">
                  <a16:creationId xmlns:a16="http://schemas.microsoft.com/office/drawing/2014/main" id="{C0B0F5CA-6A1C-AB7B-94CC-1A7533ADDE9C}"/>
                </a:ext>
              </a:extLst>
            </p:cNvPr>
            <p:cNvSpPr/>
            <p:nvPr/>
          </p:nvSpPr>
          <p:spPr>
            <a:xfrm>
              <a:off x="5791199" y="4951476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50">
              <a:extLst>
                <a:ext uri="{FF2B5EF4-FFF2-40B4-BE49-F238E27FC236}">
                  <a16:creationId xmlns:a16="http://schemas.microsoft.com/office/drawing/2014/main" id="{244C20E0-2B41-C504-97BC-2C322D96DB71}"/>
                </a:ext>
              </a:extLst>
            </p:cNvPr>
            <p:cNvSpPr/>
            <p:nvPr/>
          </p:nvSpPr>
          <p:spPr>
            <a:xfrm>
              <a:off x="5685281" y="424662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59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51">
              <a:extLst>
                <a:ext uri="{FF2B5EF4-FFF2-40B4-BE49-F238E27FC236}">
                  <a16:creationId xmlns:a16="http://schemas.microsoft.com/office/drawing/2014/main" id="{C6EBCE2B-6FF2-ED0C-6F79-4302F3608423}"/>
                </a:ext>
              </a:extLst>
            </p:cNvPr>
            <p:cNvSpPr/>
            <p:nvPr/>
          </p:nvSpPr>
          <p:spPr>
            <a:xfrm>
              <a:off x="5812408" y="520369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38061"/>
                  </a:lnTo>
                  <a:lnTo>
                    <a:pt x="65658" y="43806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159" y="19557"/>
                  </a:moveTo>
                  <a:lnTo>
                    <a:pt x="65658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438150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438150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438150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52">
              <a:extLst>
                <a:ext uri="{FF2B5EF4-FFF2-40B4-BE49-F238E27FC236}">
                  <a16:creationId xmlns:a16="http://schemas.microsoft.com/office/drawing/2014/main" id="{D09800E6-C1AA-95B0-D4F7-9D79F7C6C8CA}"/>
                </a:ext>
              </a:extLst>
            </p:cNvPr>
            <p:cNvSpPr/>
            <p:nvPr/>
          </p:nvSpPr>
          <p:spPr>
            <a:xfrm>
              <a:off x="5891783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53">
              <a:extLst>
                <a:ext uri="{FF2B5EF4-FFF2-40B4-BE49-F238E27FC236}">
                  <a16:creationId xmlns:a16="http://schemas.microsoft.com/office/drawing/2014/main" id="{7A6FAF0B-B57A-1BC7-E02E-A4F9DAC63BE9}"/>
                </a:ext>
              </a:extLst>
            </p:cNvPr>
            <p:cNvSpPr/>
            <p:nvPr/>
          </p:nvSpPr>
          <p:spPr>
            <a:xfrm>
              <a:off x="5919509" y="3965697"/>
              <a:ext cx="327219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54">
              <a:extLst>
                <a:ext uri="{FF2B5EF4-FFF2-40B4-BE49-F238E27FC236}">
                  <a16:creationId xmlns:a16="http://schemas.microsoft.com/office/drawing/2014/main" id="{2DD70F0B-0CEA-8A0E-48F0-BEAF5CD572DB}"/>
                </a:ext>
              </a:extLst>
            </p:cNvPr>
            <p:cNvSpPr/>
            <p:nvPr/>
          </p:nvSpPr>
          <p:spPr>
            <a:xfrm>
              <a:off x="5812408" y="3819905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55">
              <a:extLst>
                <a:ext uri="{FF2B5EF4-FFF2-40B4-BE49-F238E27FC236}">
                  <a16:creationId xmlns:a16="http://schemas.microsoft.com/office/drawing/2014/main" id="{D7E876AC-50E5-A4DD-FBC7-BF9A3236DA94}"/>
                </a:ext>
              </a:extLst>
            </p:cNvPr>
            <p:cNvSpPr/>
            <p:nvPr/>
          </p:nvSpPr>
          <p:spPr>
            <a:xfrm>
              <a:off x="5791199" y="284073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60916CA8-A919-EC8D-9D91-795286ACC32D}"/>
                </a:ext>
              </a:extLst>
            </p:cNvPr>
            <p:cNvSpPr/>
            <p:nvPr/>
          </p:nvSpPr>
          <p:spPr>
            <a:xfrm>
              <a:off x="5791199" y="307238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23C7B136-19E9-943E-EB51-08BED400223C}"/>
                </a:ext>
              </a:extLst>
            </p:cNvPr>
            <p:cNvSpPr/>
            <p:nvPr/>
          </p:nvSpPr>
          <p:spPr>
            <a:xfrm>
              <a:off x="5791199" y="330555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58">
              <a:extLst>
                <a:ext uri="{FF2B5EF4-FFF2-40B4-BE49-F238E27FC236}">
                  <a16:creationId xmlns:a16="http://schemas.microsoft.com/office/drawing/2014/main" id="{AF7CF5A4-645A-C885-3664-83591EBBED3B}"/>
                </a:ext>
              </a:extLst>
            </p:cNvPr>
            <p:cNvSpPr/>
            <p:nvPr/>
          </p:nvSpPr>
          <p:spPr>
            <a:xfrm>
              <a:off x="5791199" y="35372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59">
              <a:extLst>
                <a:ext uri="{FF2B5EF4-FFF2-40B4-BE49-F238E27FC236}">
                  <a16:creationId xmlns:a16="http://schemas.microsoft.com/office/drawing/2014/main" id="{A2CF7B61-2451-C393-C562-503CED51A66D}"/>
                </a:ext>
              </a:extLst>
            </p:cNvPr>
            <p:cNvSpPr/>
            <p:nvPr/>
          </p:nvSpPr>
          <p:spPr>
            <a:xfrm>
              <a:off x="4985765" y="3227705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60">
              <a:extLst>
                <a:ext uri="{FF2B5EF4-FFF2-40B4-BE49-F238E27FC236}">
                  <a16:creationId xmlns:a16="http://schemas.microsoft.com/office/drawing/2014/main" id="{C291DD7F-2592-2A04-A591-320B12A9815E}"/>
                </a:ext>
              </a:extLst>
            </p:cNvPr>
            <p:cNvSpPr/>
            <p:nvPr/>
          </p:nvSpPr>
          <p:spPr>
            <a:xfrm>
              <a:off x="50993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61">
              <a:extLst>
                <a:ext uri="{FF2B5EF4-FFF2-40B4-BE49-F238E27FC236}">
                  <a16:creationId xmlns:a16="http://schemas.microsoft.com/office/drawing/2014/main" id="{B7BB03E4-E9B7-83B7-9C43-1D2F53526E86}"/>
                </a:ext>
              </a:extLst>
            </p:cNvPr>
            <p:cNvSpPr/>
            <p:nvPr/>
          </p:nvSpPr>
          <p:spPr>
            <a:xfrm>
              <a:off x="5695511" y="2461964"/>
              <a:ext cx="327317" cy="2138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62">
              <a:extLst>
                <a:ext uri="{FF2B5EF4-FFF2-40B4-BE49-F238E27FC236}">
                  <a16:creationId xmlns:a16="http://schemas.microsoft.com/office/drawing/2014/main" id="{AFA64141-52CF-669B-05C7-46AFDE0CCEE5}"/>
                </a:ext>
              </a:extLst>
            </p:cNvPr>
            <p:cNvSpPr/>
            <p:nvPr/>
          </p:nvSpPr>
          <p:spPr>
            <a:xfrm>
              <a:off x="5685281" y="27470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63">
              <a:extLst>
                <a:ext uri="{FF2B5EF4-FFF2-40B4-BE49-F238E27FC236}">
                  <a16:creationId xmlns:a16="http://schemas.microsoft.com/office/drawing/2014/main" id="{B693EC49-D5DB-6397-8571-F2AC22ED9172}"/>
                </a:ext>
              </a:extLst>
            </p:cNvPr>
            <p:cNvSpPr/>
            <p:nvPr/>
          </p:nvSpPr>
          <p:spPr>
            <a:xfrm>
              <a:off x="6750057" y="2486759"/>
              <a:ext cx="330490" cy="2138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64">
              <a:extLst>
                <a:ext uri="{FF2B5EF4-FFF2-40B4-BE49-F238E27FC236}">
                  <a16:creationId xmlns:a16="http://schemas.microsoft.com/office/drawing/2014/main" id="{03B5C09F-76A0-5C36-651F-2674F6C68198}"/>
                </a:ext>
              </a:extLst>
            </p:cNvPr>
            <p:cNvSpPr/>
            <p:nvPr/>
          </p:nvSpPr>
          <p:spPr>
            <a:xfrm>
              <a:off x="6742938" y="275615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65">
              <a:extLst>
                <a:ext uri="{FF2B5EF4-FFF2-40B4-BE49-F238E27FC236}">
                  <a16:creationId xmlns:a16="http://schemas.microsoft.com/office/drawing/2014/main" id="{6CAFD5CF-ECB9-9AD3-8B68-8B6A774975BE}"/>
                </a:ext>
              </a:extLst>
            </p:cNvPr>
            <p:cNvSpPr/>
            <p:nvPr/>
          </p:nvSpPr>
          <p:spPr>
            <a:xfrm>
              <a:off x="6043421" y="3236849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2"/>
                  </a:moveTo>
                  <a:lnTo>
                    <a:pt x="598424" y="91693"/>
                  </a:lnTo>
                  <a:lnTo>
                    <a:pt x="593725" y="94361"/>
                  </a:lnTo>
                  <a:lnTo>
                    <a:pt x="592074" y="100456"/>
                  </a:lnTo>
                  <a:lnTo>
                    <a:pt x="594868" y="105155"/>
                  </a:lnTo>
                  <a:lnTo>
                    <a:pt x="597661" y="109981"/>
                  </a:lnTo>
                  <a:lnTo>
                    <a:pt x="603757" y="111505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2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2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1" y="55752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2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3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3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2"/>
                  </a:lnTo>
                  <a:lnTo>
                    <a:pt x="674624" y="47243"/>
                  </a:lnTo>
                  <a:lnTo>
                    <a:pt x="679703" y="47243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3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66">
              <a:extLst>
                <a:ext uri="{FF2B5EF4-FFF2-40B4-BE49-F238E27FC236}">
                  <a16:creationId xmlns:a16="http://schemas.microsoft.com/office/drawing/2014/main" id="{CF25D03A-B364-132B-07A8-2F4D19E2C7BA}"/>
                </a:ext>
              </a:extLst>
            </p:cNvPr>
            <p:cNvSpPr/>
            <p:nvPr/>
          </p:nvSpPr>
          <p:spPr>
            <a:xfrm>
              <a:off x="6155435" y="2959608"/>
              <a:ext cx="428243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67">
              <a:extLst>
                <a:ext uri="{FF2B5EF4-FFF2-40B4-BE49-F238E27FC236}">
                  <a16:creationId xmlns:a16="http://schemas.microsoft.com/office/drawing/2014/main" id="{70BD3BFC-E641-4062-3F9C-33A3F85D631D}"/>
                </a:ext>
              </a:extLst>
            </p:cNvPr>
            <p:cNvSpPr/>
            <p:nvPr/>
          </p:nvSpPr>
          <p:spPr>
            <a:xfrm>
              <a:off x="6387247" y="4558439"/>
              <a:ext cx="330490" cy="20457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68">
              <a:extLst>
                <a:ext uri="{FF2B5EF4-FFF2-40B4-BE49-F238E27FC236}">
                  <a16:creationId xmlns:a16="http://schemas.microsoft.com/office/drawing/2014/main" id="{DBE7621A-4CCC-B123-6A34-53A3407DB703}"/>
                </a:ext>
              </a:extLst>
            </p:cNvPr>
            <p:cNvSpPr/>
            <p:nvPr/>
          </p:nvSpPr>
          <p:spPr>
            <a:xfrm>
              <a:off x="6847332" y="4338827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69">
              <a:extLst>
                <a:ext uri="{FF2B5EF4-FFF2-40B4-BE49-F238E27FC236}">
                  <a16:creationId xmlns:a16="http://schemas.microsoft.com/office/drawing/2014/main" id="{55C4BFE6-1122-F42C-DAB0-73A93BD9E7B2}"/>
                </a:ext>
              </a:extLst>
            </p:cNvPr>
            <p:cNvSpPr/>
            <p:nvPr/>
          </p:nvSpPr>
          <p:spPr>
            <a:xfrm>
              <a:off x="6847332" y="4546092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70">
              <a:extLst>
                <a:ext uri="{FF2B5EF4-FFF2-40B4-BE49-F238E27FC236}">
                  <a16:creationId xmlns:a16="http://schemas.microsoft.com/office/drawing/2014/main" id="{13A3D259-E20F-01BE-D295-EDDC38738F63}"/>
                </a:ext>
              </a:extLst>
            </p:cNvPr>
            <p:cNvSpPr/>
            <p:nvPr/>
          </p:nvSpPr>
          <p:spPr>
            <a:xfrm>
              <a:off x="6847332" y="4753355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71">
              <a:extLst>
                <a:ext uri="{FF2B5EF4-FFF2-40B4-BE49-F238E27FC236}">
                  <a16:creationId xmlns:a16="http://schemas.microsoft.com/office/drawing/2014/main" id="{1417A931-3567-A9F7-CFDB-826977FF4CD9}"/>
                </a:ext>
              </a:extLst>
            </p:cNvPr>
            <p:cNvSpPr/>
            <p:nvPr/>
          </p:nvSpPr>
          <p:spPr>
            <a:xfrm>
              <a:off x="6847332" y="4960620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72">
              <a:extLst>
                <a:ext uri="{FF2B5EF4-FFF2-40B4-BE49-F238E27FC236}">
                  <a16:creationId xmlns:a16="http://schemas.microsoft.com/office/drawing/2014/main" id="{90A7C45E-AF82-DD5D-9B06-CB7463849AAC}"/>
                </a:ext>
              </a:extLst>
            </p:cNvPr>
            <p:cNvSpPr/>
            <p:nvPr/>
          </p:nvSpPr>
          <p:spPr>
            <a:xfrm>
              <a:off x="6742938" y="4257294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59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59"/>
                  </a:lnTo>
                  <a:lnTo>
                    <a:pt x="365759" y="894587"/>
                  </a:lnTo>
                  <a:lnTo>
                    <a:pt x="360967" y="918311"/>
                  </a:lnTo>
                  <a:lnTo>
                    <a:pt x="347900" y="937688"/>
                  </a:lnTo>
                  <a:lnTo>
                    <a:pt x="328523" y="950755"/>
                  </a:lnTo>
                  <a:lnTo>
                    <a:pt x="304800" y="955547"/>
                  </a:lnTo>
                  <a:lnTo>
                    <a:pt x="60959" y="955547"/>
                  </a:lnTo>
                  <a:lnTo>
                    <a:pt x="37236" y="950755"/>
                  </a:lnTo>
                  <a:lnTo>
                    <a:pt x="17859" y="937688"/>
                  </a:lnTo>
                  <a:lnTo>
                    <a:pt x="4792" y="918311"/>
                  </a:lnTo>
                  <a:lnTo>
                    <a:pt x="0" y="894587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1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73">
              <a:extLst>
                <a:ext uri="{FF2B5EF4-FFF2-40B4-BE49-F238E27FC236}">
                  <a16:creationId xmlns:a16="http://schemas.microsoft.com/office/drawing/2014/main" id="{6517337E-EAEC-4AF7-278B-61D8CF9BC524}"/>
                </a:ext>
              </a:extLst>
            </p:cNvPr>
            <p:cNvSpPr/>
            <p:nvPr/>
          </p:nvSpPr>
          <p:spPr>
            <a:xfrm>
              <a:off x="6870064" y="5212842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59" h="438150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38061"/>
                  </a:lnTo>
                  <a:lnTo>
                    <a:pt x="65658" y="43806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59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1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38150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0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1" y="90804"/>
                  </a:lnTo>
                  <a:lnTo>
                    <a:pt x="67159" y="19557"/>
                  </a:lnTo>
                  <a:close/>
                </a:path>
                <a:path w="111759" h="438150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59" h="438150">
                  <a:moveTo>
                    <a:pt x="65658" y="24637"/>
                  </a:moveTo>
                  <a:lnTo>
                    <a:pt x="64261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59" h="438150">
                  <a:moveTo>
                    <a:pt x="64261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1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74">
              <a:extLst>
                <a:ext uri="{FF2B5EF4-FFF2-40B4-BE49-F238E27FC236}">
                  <a16:creationId xmlns:a16="http://schemas.microsoft.com/office/drawing/2014/main" id="{4BD0A726-2790-9413-0913-81F71EB67106}"/>
                </a:ext>
              </a:extLst>
            </p:cNvPr>
            <p:cNvSpPr/>
            <p:nvPr/>
          </p:nvSpPr>
          <p:spPr>
            <a:xfrm>
              <a:off x="6949439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75">
              <a:extLst>
                <a:ext uri="{FF2B5EF4-FFF2-40B4-BE49-F238E27FC236}">
                  <a16:creationId xmlns:a16="http://schemas.microsoft.com/office/drawing/2014/main" id="{27646659-AC38-8409-027F-FD06BE94F2F9}"/>
                </a:ext>
              </a:extLst>
            </p:cNvPr>
            <p:cNvSpPr/>
            <p:nvPr/>
          </p:nvSpPr>
          <p:spPr>
            <a:xfrm>
              <a:off x="6977165" y="3965697"/>
              <a:ext cx="327219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76">
              <a:extLst>
                <a:ext uri="{FF2B5EF4-FFF2-40B4-BE49-F238E27FC236}">
                  <a16:creationId xmlns:a16="http://schemas.microsoft.com/office/drawing/2014/main" id="{87DE1800-6A02-F370-9747-BA700F251320}"/>
                </a:ext>
              </a:extLst>
            </p:cNvPr>
            <p:cNvSpPr/>
            <p:nvPr/>
          </p:nvSpPr>
          <p:spPr>
            <a:xfrm>
              <a:off x="6870064" y="3829050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59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59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1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27354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1" y="90805"/>
                  </a:lnTo>
                  <a:lnTo>
                    <a:pt x="67159" y="19557"/>
                  </a:lnTo>
                  <a:close/>
                </a:path>
                <a:path w="111759" h="427354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59" h="427354">
                  <a:moveTo>
                    <a:pt x="65658" y="24637"/>
                  </a:moveTo>
                  <a:lnTo>
                    <a:pt x="64261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59" h="427354">
                  <a:moveTo>
                    <a:pt x="64261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1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77">
              <a:extLst>
                <a:ext uri="{FF2B5EF4-FFF2-40B4-BE49-F238E27FC236}">
                  <a16:creationId xmlns:a16="http://schemas.microsoft.com/office/drawing/2014/main" id="{2DB0E07C-AF5C-5F4D-E182-53FC1A77FA07}"/>
                </a:ext>
              </a:extLst>
            </p:cNvPr>
            <p:cNvSpPr/>
            <p:nvPr/>
          </p:nvSpPr>
          <p:spPr>
            <a:xfrm>
              <a:off x="6847332" y="2849880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78">
              <a:extLst>
                <a:ext uri="{FF2B5EF4-FFF2-40B4-BE49-F238E27FC236}">
                  <a16:creationId xmlns:a16="http://schemas.microsoft.com/office/drawing/2014/main" id="{221785E0-BFC8-B02C-4480-FF61B107CCCB}"/>
                </a:ext>
              </a:extLst>
            </p:cNvPr>
            <p:cNvSpPr/>
            <p:nvPr/>
          </p:nvSpPr>
          <p:spPr>
            <a:xfrm>
              <a:off x="6847332" y="308152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79">
              <a:extLst>
                <a:ext uri="{FF2B5EF4-FFF2-40B4-BE49-F238E27FC236}">
                  <a16:creationId xmlns:a16="http://schemas.microsoft.com/office/drawing/2014/main" id="{22838C76-01D8-C436-367E-4EAE1D2E860B}"/>
                </a:ext>
              </a:extLst>
            </p:cNvPr>
            <p:cNvSpPr/>
            <p:nvPr/>
          </p:nvSpPr>
          <p:spPr>
            <a:xfrm>
              <a:off x="6847332" y="3314700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80">
              <a:extLst>
                <a:ext uri="{FF2B5EF4-FFF2-40B4-BE49-F238E27FC236}">
                  <a16:creationId xmlns:a16="http://schemas.microsoft.com/office/drawing/2014/main" id="{366CC1F0-2FC2-DAEE-4DF8-AEC7C49F133C}"/>
                </a:ext>
              </a:extLst>
            </p:cNvPr>
            <p:cNvSpPr/>
            <p:nvPr/>
          </p:nvSpPr>
          <p:spPr>
            <a:xfrm>
              <a:off x="6847332" y="3546348"/>
              <a:ext cx="166115" cy="1752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81">
              <a:extLst>
                <a:ext uri="{FF2B5EF4-FFF2-40B4-BE49-F238E27FC236}">
                  <a16:creationId xmlns:a16="http://schemas.microsoft.com/office/drawing/2014/main" id="{15A24B2A-F3EB-D232-1E08-E6DA180FD06A}"/>
                </a:ext>
              </a:extLst>
            </p:cNvPr>
            <p:cNvSpPr/>
            <p:nvPr/>
          </p:nvSpPr>
          <p:spPr>
            <a:xfrm>
              <a:off x="7119365" y="3227705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7" y="105156"/>
                  </a:lnTo>
                  <a:lnTo>
                    <a:pt x="597661" y="109982"/>
                  </a:lnTo>
                  <a:lnTo>
                    <a:pt x="603757" y="111506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1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3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4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7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3" y="47244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4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82">
              <a:extLst>
                <a:ext uri="{FF2B5EF4-FFF2-40B4-BE49-F238E27FC236}">
                  <a16:creationId xmlns:a16="http://schemas.microsoft.com/office/drawing/2014/main" id="{3EC99C32-B3BD-613F-58AF-F88BF9DCDE35}"/>
                </a:ext>
              </a:extLst>
            </p:cNvPr>
            <p:cNvSpPr/>
            <p:nvPr/>
          </p:nvSpPr>
          <p:spPr>
            <a:xfrm>
              <a:off x="72329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83">
              <a:extLst>
                <a:ext uri="{FF2B5EF4-FFF2-40B4-BE49-F238E27FC236}">
                  <a16:creationId xmlns:a16="http://schemas.microsoft.com/office/drawing/2014/main" id="{E1FEB32E-D367-EEAC-2E23-9F2D6BA85FAE}"/>
                </a:ext>
              </a:extLst>
            </p:cNvPr>
            <p:cNvSpPr/>
            <p:nvPr/>
          </p:nvSpPr>
          <p:spPr>
            <a:xfrm>
              <a:off x="7946008" y="1917954"/>
              <a:ext cx="111760" cy="829310"/>
            </a:xfrm>
            <a:custGeom>
              <a:avLst/>
              <a:gdLst/>
              <a:ahLst/>
              <a:cxnLst/>
              <a:rect l="l" t="t" r="r" b="b"/>
              <a:pathLst>
                <a:path w="111759" h="82931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829310"/>
                  </a:lnTo>
                  <a:lnTo>
                    <a:pt x="65659" y="829310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829310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59" h="829310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9855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59" h="829310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59" h="82931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59" h="829310">
                  <a:moveTo>
                    <a:pt x="64262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84">
              <a:extLst>
                <a:ext uri="{FF2B5EF4-FFF2-40B4-BE49-F238E27FC236}">
                  <a16:creationId xmlns:a16="http://schemas.microsoft.com/office/drawing/2014/main" id="{65DC6ABA-E784-F17C-AE40-8259B6F6CA1E}"/>
                </a:ext>
              </a:extLst>
            </p:cNvPr>
            <p:cNvSpPr/>
            <p:nvPr/>
          </p:nvSpPr>
          <p:spPr>
            <a:xfrm>
              <a:off x="8101583" y="2219178"/>
              <a:ext cx="205740" cy="1794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85">
              <a:extLst>
                <a:ext uri="{FF2B5EF4-FFF2-40B4-BE49-F238E27FC236}">
                  <a16:creationId xmlns:a16="http://schemas.microsoft.com/office/drawing/2014/main" id="{F532710D-B6D4-0D77-29B2-B4A9458E8F67}"/>
                </a:ext>
              </a:extLst>
            </p:cNvPr>
            <p:cNvSpPr/>
            <p:nvPr/>
          </p:nvSpPr>
          <p:spPr>
            <a:xfrm>
              <a:off x="7638719" y="2485211"/>
              <a:ext cx="321339" cy="19062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86">
              <a:extLst>
                <a:ext uri="{FF2B5EF4-FFF2-40B4-BE49-F238E27FC236}">
                  <a16:creationId xmlns:a16="http://schemas.microsoft.com/office/drawing/2014/main" id="{736A927A-828D-AC50-08C3-6162D5510503}"/>
                </a:ext>
              </a:extLst>
            </p:cNvPr>
            <p:cNvSpPr/>
            <p:nvPr/>
          </p:nvSpPr>
          <p:spPr>
            <a:xfrm>
              <a:off x="7924800" y="284073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87">
              <a:extLst>
                <a:ext uri="{FF2B5EF4-FFF2-40B4-BE49-F238E27FC236}">
                  <a16:creationId xmlns:a16="http://schemas.microsoft.com/office/drawing/2014/main" id="{A7A13317-D9A8-CE58-186C-0F5AA2AC8647}"/>
                </a:ext>
              </a:extLst>
            </p:cNvPr>
            <p:cNvSpPr/>
            <p:nvPr/>
          </p:nvSpPr>
          <p:spPr>
            <a:xfrm>
              <a:off x="7924800" y="307238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88">
              <a:extLst>
                <a:ext uri="{FF2B5EF4-FFF2-40B4-BE49-F238E27FC236}">
                  <a16:creationId xmlns:a16="http://schemas.microsoft.com/office/drawing/2014/main" id="{8A0F3F75-E276-B90B-CE8A-99C11C0E6B11}"/>
                </a:ext>
              </a:extLst>
            </p:cNvPr>
            <p:cNvSpPr/>
            <p:nvPr/>
          </p:nvSpPr>
          <p:spPr>
            <a:xfrm>
              <a:off x="7924800" y="330555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89">
              <a:extLst>
                <a:ext uri="{FF2B5EF4-FFF2-40B4-BE49-F238E27FC236}">
                  <a16:creationId xmlns:a16="http://schemas.microsoft.com/office/drawing/2014/main" id="{D1CF2EDE-FB6A-0C89-0F6E-D5FAF30D3F5D}"/>
                </a:ext>
              </a:extLst>
            </p:cNvPr>
            <p:cNvSpPr/>
            <p:nvPr/>
          </p:nvSpPr>
          <p:spPr>
            <a:xfrm>
              <a:off x="7924800" y="35372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90">
              <a:extLst>
                <a:ext uri="{FF2B5EF4-FFF2-40B4-BE49-F238E27FC236}">
                  <a16:creationId xmlns:a16="http://schemas.microsoft.com/office/drawing/2014/main" id="{AD76CC47-C251-41F9-FBD1-AD1ACAFEBD57}"/>
                </a:ext>
              </a:extLst>
            </p:cNvPr>
            <p:cNvSpPr/>
            <p:nvPr/>
          </p:nvSpPr>
          <p:spPr>
            <a:xfrm>
              <a:off x="7466349" y="4558439"/>
              <a:ext cx="331649" cy="2045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91">
              <a:extLst>
                <a:ext uri="{FF2B5EF4-FFF2-40B4-BE49-F238E27FC236}">
                  <a16:creationId xmlns:a16="http://schemas.microsoft.com/office/drawing/2014/main" id="{3910A1F8-FBB3-CDB6-5E53-DF3BAE2DF89F}"/>
                </a:ext>
              </a:extLst>
            </p:cNvPr>
            <p:cNvSpPr/>
            <p:nvPr/>
          </p:nvSpPr>
          <p:spPr>
            <a:xfrm>
              <a:off x="7924800" y="4329683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92">
              <a:extLst>
                <a:ext uri="{FF2B5EF4-FFF2-40B4-BE49-F238E27FC236}">
                  <a16:creationId xmlns:a16="http://schemas.microsoft.com/office/drawing/2014/main" id="{2BC9FED4-6E9D-CA80-9F7D-05D2E1A5EF51}"/>
                </a:ext>
              </a:extLst>
            </p:cNvPr>
            <p:cNvSpPr/>
            <p:nvPr/>
          </p:nvSpPr>
          <p:spPr>
            <a:xfrm>
              <a:off x="7924800" y="4536948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93">
              <a:extLst>
                <a:ext uri="{FF2B5EF4-FFF2-40B4-BE49-F238E27FC236}">
                  <a16:creationId xmlns:a16="http://schemas.microsoft.com/office/drawing/2014/main" id="{97DF75BD-2E47-9083-DB2C-E3C520A0CDD5}"/>
                </a:ext>
              </a:extLst>
            </p:cNvPr>
            <p:cNvSpPr/>
            <p:nvPr/>
          </p:nvSpPr>
          <p:spPr>
            <a:xfrm>
              <a:off x="7924800" y="4744211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94">
              <a:extLst>
                <a:ext uri="{FF2B5EF4-FFF2-40B4-BE49-F238E27FC236}">
                  <a16:creationId xmlns:a16="http://schemas.microsoft.com/office/drawing/2014/main" id="{7D53D8A4-C16F-BE18-4D55-F0F56DF54042}"/>
                </a:ext>
              </a:extLst>
            </p:cNvPr>
            <p:cNvSpPr/>
            <p:nvPr/>
          </p:nvSpPr>
          <p:spPr>
            <a:xfrm>
              <a:off x="7924800" y="4951476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95">
              <a:extLst>
                <a:ext uri="{FF2B5EF4-FFF2-40B4-BE49-F238E27FC236}">
                  <a16:creationId xmlns:a16="http://schemas.microsoft.com/office/drawing/2014/main" id="{C00A7A6E-5401-DD9A-63F2-414DD232BB67}"/>
                </a:ext>
              </a:extLst>
            </p:cNvPr>
            <p:cNvSpPr/>
            <p:nvPr/>
          </p:nvSpPr>
          <p:spPr>
            <a:xfrm>
              <a:off x="7818882" y="424662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59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60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1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96">
              <a:extLst>
                <a:ext uri="{FF2B5EF4-FFF2-40B4-BE49-F238E27FC236}">
                  <a16:creationId xmlns:a16="http://schemas.microsoft.com/office/drawing/2014/main" id="{5551374C-D884-E0A7-B06D-ECD52E9D74E5}"/>
                </a:ext>
              </a:extLst>
            </p:cNvPr>
            <p:cNvSpPr/>
            <p:nvPr/>
          </p:nvSpPr>
          <p:spPr>
            <a:xfrm>
              <a:off x="7946008" y="520369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59" h="43815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38061"/>
                  </a:lnTo>
                  <a:lnTo>
                    <a:pt x="65659" y="43806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438150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6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38150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6"/>
                  </a:lnTo>
                  <a:lnTo>
                    <a:pt x="100457" y="107187"/>
                  </a:lnTo>
                  <a:lnTo>
                    <a:pt x="109855" y="101599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59" h="438150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59" h="43815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59" h="438150">
                  <a:moveTo>
                    <a:pt x="64262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97">
              <a:extLst>
                <a:ext uri="{FF2B5EF4-FFF2-40B4-BE49-F238E27FC236}">
                  <a16:creationId xmlns:a16="http://schemas.microsoft.com/office/drawing/2014/main" id="{92EC3FF6-57B5-F6ED-42A1-3BC0021BB1CA}"/>
                </a:ext>
              </a:extLst>
            </p:cNvPr>
            <p:cNvSpPr/>
            <p:nvPr/>
          </p:nvSpPr>
          <p:spPr>
            <a:xfrm>
              <a:off x="8025383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98">
              <a:extLst>
                <a:ext uri="{FF2B5EF4-FFF2-40B4-BE49-F238E27FC236}">
                  <a16:creationId xmlns:a16="http://schemas.microsoft.com/office/drawing/2014/main" id="{0584FD7A-51F4-AB29-7E62-BE0043AFC978}"/>
                </a:ext>
              </a:extLst>
            </p:cNvPr>
            <p:cNvSpPr/>
            <p:nvPr/>
          </p:nvSpPr>
          <p:spPr>
            <a:xfrm>
              <a:off x="8053256" y="3965697"/>
              <a:ext cx="328522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99">
              <a:extLst>
                <a:ext uri="{FF2B5EF4-FFF2-40B4-BE49-F238E27FC236}">
                  <a16:creationId xmlns:a16="http://schemas.microsoft.com/office/drawing/2014/main" id="{24488089-BB80-3E0F-A849-FF14E09DA6F7}"/>
                </a:ext>
              </a:extLst>
            </p:cNvPr>
            <p:cNvSpPr/>
            <p:nvPr/>
          </p:nvSpPr>
          <p:spPr>
            <a:xfrm>
              <a:off x="7946008" y="3819905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59" h="427354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26974"/>
                  </a:lnTo>
                  <a:lnTo>
                    <a:pt x="65659" y="426974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42735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5" y="105537"/>
                  </a:lnTo>
                  <a:lnTo>
                    <a:pt x="19812" y="100838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59" h="42735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8"/>
                  </a:lnTo>
                  <a:lnTo>
                    <a:pt x="94361" y="105537"/>
                  </a:lnTo>
                  <a:lnTo>
                    <a:pt x="100457" y="107188"/>
                  </a:lnTo>
                  <a:lnTo>
                    <a:pt x="109855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59" h="42735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8"/>
                  </a:lnTo>
                  <a:lnTo>
                    <a:pt x="65659" y="24638"/>
                  </a:lnTo>
                  <a:lnTo>
                    <a:pt x="65659" y="19558"/>
                  </a:lnTo>
                  <a:close/>
                </a:path>
                <a:path w="111759" h="427354">
                  <a:moveTo>
                    <a:pt x="65659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8"/>
                  </a:lnTo>
                  <a:close/>
                </a:path>
                <a:path w="111759" h="427354">
                  <a:moveTo>
                    <a:pt x="64262" y="24638"/>
                  </a:moveTo>
                  <a:lnTo>
                    <a:pt x="47244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100">
              <a:extLst>
                <a:ext uri="{FF2B5EF4-FFF2-40B4-BE49-F238E27FC236}">
                  <a16:creationId xmlns:a16="http://schemas.microsoft.com/office/drawing/2014/main" id="{64D7D360-99A1-632E-E7A6-A6903CE3927C}"/>
                </a:ext>
              </a:extLst>
            </p:cNvPr>
            <p:cNvSpPr/>
            <p:nvPr/>
          </p:nvSpPr>
          <p:spPr>
            <a:xfrm>
              <a:off x="7818882" y="27470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101">
              <a:extLst>
                <a:ext uri="{FF2B5EF4-FFF2-40B4-BE49-F238E27FC236}">
                  <a16:creationId xmlns:a16="http://schemas.microsoft.com/office/drawing/2014/main" id="{D59823B9-0C02-C6CA-6C34-98D8D42AAB5E}"/>
                </a:ext>
              </a:extLst>
            </p:cNvPr>
            <p:cNvSpPr/>
            <p:nvPr/>
          </p:nvSpPr>
          <p:spPr>
            <a:xfrm>
              <a:off x="4664776" y="2468165"/>
              <a:ext cx="318272" cy="185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102">
              <a:extLst>
                <a:ext uri="{FF2B5EF4-FFF2-40B4-BE49-F238E27FC236}">
                  <a16:creationId xmlns:a16="http://schemas.microsoft.com/office/drawing/2014/main" id="{A09AFA65-3006-029C-EF51-F8CFE3A48120}"/>
                </a:ext>
              </a:extLst>
            </p:cNvPr>
            <p:cNvSpPr/>
            <p:nvPr/>
          </p:nvSpPr>
          <p:spPr>
            <a:xfrm>
              <a:off x="4722875" y="2810256"/>
              <a:ext cx="166115" cy="1737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103">
              <a:extLst>
                <a:ext uri="{FF2B5EF4-FFF2-40B4-BE49-F238E27FC236}">
                  <a16:creationId xmlns:a16="http://schemas.microsoft.com/office/drawing/2014/main" id="{2F409FD9-05D4-282C-3A7A-0580B2992452}"/>
                </a:ext>
              </a:extLst>
            </p:cNvPr>
            <p:cNvSpPr/>
            <p:nvPr/>
          </p:nvSpPr>
          <p:spPr>
            <a:xfrm>
              <a:off x="4722875" y="30419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104">
              <a:extLst>
                <a:ext uri="{FF2B5EF4-FFF2-40B4-BE49-F238E27FC236}">
                  <a16:creationId xmlns:a16="http://schemas.microsoft.com/office/drawing/2014/main" id="{BC7A5DC4-3C87-D095-5839-B913A75322E3}"/>
                </a:ext>
              </a:extLst>
            </p:cNvPr>
            <p:cNvSpPr/>
            <p:nvPr/>
          </p:nvSpPr>
          <p:spPr>
            <a:xfrm>
              <a:off x="4722875" y="3275076"/>
              <a:ext cx="166115" cy="1737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105">
              <a:extLst>
                <a:ext uri="{FF2B5EF4-FFF2-40B4-BE49-F238E27FC236}">
                  <a16:creationId xmlns:a16="http://schemas.microsoft.com/office/drawing/2014/main" id="{BC3EB9AC-8EAF-B961-FDB6-74A5BA0C6918}"/>
                </a:ext>
              </a:extLst>
            </p:cNvPr>
            <p:cNvSpPr/>
            <p:nvPr/>
          </p:nvSpPr>
          <p:spPr>
            <a:xfrm>
              <a:off x="4722875" y="350672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106">
              <a:extLst>
                <a:ext uri="{FF2B5EF4-FFF2-40B4-BE49-F238E27FC236}">
                  <a16:creationId xmlns:a16="http://schemas.microsoft.com/office/drawing/2014/main" id="{A9CBE674-EB82-5E48-FB1C-7F077A4CC229}"/>
                </a:ext>
              </a:extLst>
            </p:cNvPr>
            <p:cNvSpPr/>
            <p:nvPr/>
          </p:nvSpPr>
          <p:spPr>
            <a:xfrm>
              <a:off x="4616957" y="271653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107">
              <a:extLst>
                <a:ext uri="{FF2B5EF4-FFF2-40B4-BE49-F238E27FC236}">
                  <a16:creationId xmlns:a16="http://schemas.microsoft.com/office/drawing/2014/main" id="{9FFFBFD6-D9AA-EDBF-2CE1-F2FCC0DEC5C7}"/>
                </a:ext>
              </a:extLst>
            </p:cNvPr>
            <p:cNvSpPr/>
            <p:nvPr/>
          </p:nvSpPr>
          <p:spPr>
            <a:xfrm>
              <a:off x="4722875" y="4297680"/>
              <a:ext cx="166115" cy="15849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108">
              <a:extLst>
                <a:ext uri="{FF2B5EF4-FFF2-40B4-BE49-F238E27FC236}">
                  <a16:creationId xmlns:a16="http://schemas.microsoft.com/office/drawing/2014/main" id="{918B7F14-21B9-7AEC-3337-937CFC20048C}"/>
                </a:ext>
              </a:extLst>
            </p:cNvPr>
            <p:cNvSpPr/>
            <p:nvPr/>
          </p:nvSpPr>
          <p:spPr>
            <a:xfrm>
              <a:off x="4722875" y="4504944"/>
              <a:ext cx="166115" cy="15849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109">
              <a:extLst>
                <a:ext uri="{FF2B5EF4-FFF2-40B4-BE49-F238E27FC236}">
                  <a16:creationId xmlns:a16="http://schemas.microsoft.com/office/drawing/2014/main" id="{8DD14560-41A8-7218-133A-AD6CF8309660}"/>
                </a:ext>
              </a:extLst>
            </p:cNvPr>
            <p:cNvSpPr/>
            <p:nvPr/>
          </p:nvSpPr>
          <p:spPr>
            <a:xfrm>
              <a:off x="4722875" y="4712208"/>
              <a:ext cx="166115" cy="1584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110">
              <a:extLst>
                <a:ext uri="{FF2B5EF4-FFF2-40B4-BE49-F238E27FC236}">
                  <a16:creationId xmlns:a16="http://schemas.microsoft.com/office/drawing/2014/main" id="{A87A9E5A-9887-BA46-6E7F-4549CA5F402D}"/>
                </a:ext>
              </a:extLst>
            </p:cNvPr>
            <p:cNvSpPr/>
            <p:nvPr/>
          </p:nvSpPr>
          <p:spPr>
            <a:xfrm>
              <a:off x="4722875" y="4919472"/>
              <a:ext cx="166115" cy="15849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111">
              <a:extLst>
                <a:ext uri="{FF2B5EF4-FFF2-40B4-BE49-F238E27FC236}">
                  <a16:creationId xmlns:a16="http://schemas.microsoft.com/office/drawing/2014/main" id="{7759C77A-36FB-2B6C-D10C-D4980F6D7328}"/>
                </a:ext>
              </a:extLst>
            </p:cNvPr>
            <p:cNvSpPr/>
            <p:nvPr/>
          </p:nvSpPr>
          <p:spPr>
            <a:xfrm>
              <a:off x="4616957" y="421614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59"/>
                  </a:lnTo>
                  <a:lnTo>
                    <a:pt x="365759" y="896111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1"/>
                  </a:lnTo>
                  <a:lnTo>
                    <a:pt x="60959" y="957071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1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112">
              <a:extLst>
                <a:ext uri="{FF2B5EF4-FFF2-40B4-BE49-F238E27FC236}">
                  <a16:creationId xmlns:a16="http://schemas.microsoft.com/office/drawing/2014/main" id="{1933705B-E682-1E4B-2838-160E36C58D4C}"/>
                </a:ext>
              </a:extLst>
            </p:cNvPr>
            <p:cNvSpPr/>
            <p:nvPr/>
          </p:nvSpPr>
          <p:spPr>
            <a:xfrm>
              <a:off x="4744084" y="517321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38061"/>
                  </a:lnTo>
                  <a:lnTo>
                    <a:pt x="65659" y="43806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438150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43815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438150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113">
              <a:extLst>
                <a:ext uri="{FF2B5EF4-FFF2-40B4-BE49-F238E27FC236}">
                  <a16:creationId xmlns:a16="http://schemas.microsoft.com/office/drawing/2014/main" id="{8E204A03-C115-5A9A-739C-67D30B668DCA}"/>
                </a:ext>
              </a:extLst>
            </p:cNvPr>
            <p:cNvSpPr/>
            <p:nvPr/>
          </p:nvSpPr>
          <p:spPr>
            <a:xfrm>
              <a:off x="4838699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114">
              <a:extLst>
                <a:ext uri="{FF2B5EF4-FFF2-40B4-BE49-F238E27FC236}">
                  <a16:creationId xmlns:a16="http://schemas.microsoft.com/office/drawing/2014/main" id="{59CC6135-B94E-65DF-DE88-CD35741860DE}"/>
                </a:ext>
              </a:extLst>
            </p:cNvPr>
            <p:cNvSpPr/>
            <p:nvPr/>
          </p:nvSpPr>
          <p:spPr>
            <a:xfrm>
              <a:off x="4851332" y="3965697"/>
              <a:ext cx="328522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115">
              <a:extLst>
                <a:ext uri="{FF2B5EF4-FFF2-40B4-BE49-F238E27FC236}">
                  <a16:creationId xmlns:a16="http://schemas.microsoft.com/office/drawing/2014/main" id="{C2ACC812-3949-C89D-005C-3E636B433243}"/>
                </a:ext>
              </a:extLst>
            </p:cNvPr>
            <p:cNvSpPr/>
            <p:nvPr/>
          </p:nvSpPr>
          <p:spPr>
            <a:xfrm>
              <a:off x="3918966" y="3230752"/>
              <a:ext cx="936625" cy="986155"/>
            </a:xfrm>
            <a:custGeom>
              <a:avLst/>
              <a:gdLst/>
              <a:ahLst/>
              <a:cxnLst/>
              <a:rect l="l" t="t" r="r" b="b"/>
              <a:pathLst>
                <a:path w="936625" h="986154">
                  <a:moveTo>
                    <a:pt x="699262" y="55753"/>
                  </a:moveTo>
                  <a:lnTo>
                    <a:pt x="682269" y="45847"/>
                  </a:lnTo>
                  <a:lnTo>
                    <a:pt x="608457" y="2794"/>
                  </a:lnTo>
                  <a:lnTo>
                    <a:pt x="603758" y="0"/>
                  </a:ln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43039" y="45847"/>
                  </a:lnTo>
                  <a:lnTo>
                    <a:pt x="0" y="45847"/>
                  </a:lnTo>
                  <a:lnTo>
                    <a:pt x="0" y="65659"/>
                  </a:lnTo>
                  <a:lnTo>
                    <a:pt x="643039" y="65659"/>
                  </a:ln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69" y="65659"/>
                  </a:lnTo>
                  <a:lnTo>
                    <a:pt x="699262" y="55753"/>
                  </a:lnTo>
                  <a:close/>
                </a:path>
                <a:path w="936625" h="986154">
                  <a:moveTo>
                    <a:pt x="936625" y="654177"/>
                  </a:moveTo>
                  <a:lnTo>
                    <a:pt x="933831" y="649478"/>
                  </a:lnTo>
                  <a:lnTo>
                    <a:pt x="892276" y="578231"/>
                  </a:lnTo>
                  <a:lnTo>
                    <a:pt x="880872" y="558673"/>
                  </a:lnTo>
                  <a:lnTo>
                    <a:pt x="827913" y="649478"/>
                  </a:lnTo>
                  <a:lnTo>
                    <a:pt x="825119" y="654177"/>
                  </a:lnTo>
                  <a:lnTo>
                    <a:pt x="826643" y="660273"/>
                  </a:lnTo>
                  <a:lnTo>
                    <a:pt x="831469" y="663067"/>
                  </a:lnTo>
                  <a:lnTo>
                    <a:pt x="836168" y="665861"/>
                  </a:lnTo>
                  <a:lnTo>
                    <a:pt x="842264" y="664210"/>
                  </a:lnTo>
                  <a:lnTo>
                    <a:pt x="844931" y="659511"/>
                  </a:lnTo>
                  <a:lnTo>
                    <a:pt x="870953" y="614883"/>
                  </a:lnTo>
                  <a:lnTo>
                    <a:pt x="870966" y="578231"/>
                  </a:lnTo>
                  <a:lnTo>
                    <a:pt x="870966" y="614883"/>
                  </a:lnTo>
                  <a:lnTo>
                    <a:pt x="870966" y="985647"/>
                  </a:lnTo>
                  <a:lnTo>
                    <a:pt x="890778" y="985647"/>
                  </a:lnTo>
                  <a:lnTo>
                    <a:pt x="890778" y="614883"/>
                  </a:lnTo>
                  <a:lnTo>
                    <a:pt x="916813" y="659511"/>
                  </a:lnTo>
                  <a:lnTo>
                    <a:pt x="919480" y="664210"/>
                  </a:lnTo>
                  <a:lnTo>
                    <a:pt x="925576" y="665861"/>
                  </a:lnTo>
                  <a:lnTo>
                    <a:pt x="930275" y="663067"/>
                  </a:lnTo>
                  <a:lnTo>
                    <a:pt x="935101" y="660273"/>
                  </a:lnTo>
                  <a:lnTo>
                    <a:pt x="936625" y="65417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116">
              <a:extLst>
                <a:ext uri="{FF2B5EF4-FFF2-40B4-BE49-F238E27FC236}">
                  <a16:creationId xmlns:a16="http://schemas.microsoft.com/office/drawing/2014/main" id="{FA91F83A-974A-8968-AE0A-B5F9A9577A79}"/>
                </a:ext>
              </a:extLst>
            </p:cNvPr>
            <p:cNvSpPr/>
            <p:nvPr/>
          </p:nvSpPr>
          <p:spPr>
            <a:xfrm>
              <a:off x="40325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117">
              <a:extLst>
                <a:ext uri="{FF2B5EF4-FFF2-40B4-BE49-F238E27FC236}">
                  <a16:creationId xmlns:a16="http://schemas.microsoft.com/office/drawing/2014/main" id="{9FE4CDEE-8FFC-93DD-1B73-67DDC6B5408A}"/>
                </a:ext>
              </a:extLst>
            </p:cNvPr>
            <p:cNvSpPr/>
            <p:nvPr/>
          </p:nvSpPr>
          <p:spPr>
            <a:xfrm>
              <a:off x="3542825" y="2486315"/>
              <a:ext cx="308976" cy="1748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118">
              <a:extLst>
                <a:ext uri="{FF2B5EF4-FFF2-40B4-BE49-F238E27FC236}">
                  <a16:creationId xmlns:a16="http://schemas.microsoft.com/office/drawing/2014/main" id="{36B8D928-EC73-7AB5-CE5F-8F1BADC06614}"/>
                </a:ext>
              </a:extLst>
            </p:cNvPr>
            <p:cNvSpPr/>
            <p:nvPr/>
          </p:nvSpPr>
          <p:spPr>
            <a:xfrm>
              <a:off x="3649979" y="28133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119">
              <a:extLst>
                <a:ext uri="{FF2B5EF4-FFF2-40B4-BE49-F238E27FC236}">
                  <a16:creationId xmlns:a16="http://schemas.microsoft.com/office/drawing/2014/main" id="{A22FABF6-3E9C-8C2C-8207-A84C6A34A98B}"/>
                </a:ext>
              </a:extLst>
            </p:cNvPr>
            <p:cNvSpPr/>
            <p:nvPr/>
          </p:nvSpPr>
          <p:spPr>
            <a:xfrm>
              <a:off x="3649979" y="3046476"/>
              <a:ext cx="166115" cy="1737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120">
              <a:extLst>
                <a:ext uri="{FF2B5EF4-FFF2-40B4-BE49-F238E27FC236}">
                  <a16:creationId xmlns:a16="http://schemas.microsoft.com/office/drawing/2014/main" id="{875A1FA9-CB87-3402-0780-3E32B68E2E09}"/>
                </a:ext>
              </a:extLst>
            </p:cNvPr>
            <p:cNvSpPr/>
            <p:nvPr/>
          </p:nvSpPr>
          <p:spPr>
            <a:xfrm>
              <a:off x="3649979" y="327812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121">
              <a:extLst>
                <a:ext uri="{FF2B5EF4-FFF2-40B4-BE49-F238E27FC236}">
                  <a16:creationId xmlns:a16="http://schemas.microsoft.com/office/drawing/2014/main" id="{721371B8-4D6C-F93F-4A55-E9AABF4AE296}"/>
                </a:ext>
              </a:extLst>
            </p:cNvPr>
            <p:cNvSpPr/>
            <p:nvPr/>
          </p:nvSpPr>
          <p:spPr>
            <a:xfrm>
              <a:off x="3649979" y="3511296"/>
              <a:ext cx="166115" cy="1737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122">
              <a:extLst>
                <a:ext uri="{FF2B5EF4-FFF2-40B4-BE49-F238E27FC236}">
                  <a16:creationId xmlns:a16="http://schemas.microsoft.com/office/drawing/2014/main" id="{C846336E-4904-AFFF-8A61-70428F0364E8}"/>
                </a:ext>
              </a:extLst>
            </p:cNvPr>
            <p:cNvSpPr/>
            <p:nvPr/>
          </p:nvSpPr>
          <p:spPr>
            <a:xfrm>
              <a:off x="3544061" y="272110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object 14">
            <a:extLst>
              <a:ext uri="{FF2B5EF4-FFF2-40B4-BE49-F238E27FC236}">
                <a16:creationId xmlns:a16="http://schemas.microsoft.com/office/drawing/2014/main" id="{6B65A0C0-F175-2B76-E883-2E4A10933E8C}"/>
              </a:ext>
            </a:extLst>
          </p:cNvPr>
          <p:cNvGrpSpPr/>
          <p:nvPr/>
        </p:nvGrpSpPr>
        <p:grpSpPr>
          <a:xfrm>
            <a:off x="7353631" y="1491096"/>
            <a:ext cx="1435765" cy="875148"/>
            <a:chOff x="6669785" y="719327"/>
            <a:chExt cx="2100072" cy="1119378"/>
          </a:xfrm>
        </p:grpSpPr>
        <p:sp>
          <p:nvSpPr>
            <p:cNvPr id="87" name="object 15">
              <a:extLst>
                <a:ext uri="{FF2B5EF4-FFF2-40B4-BE49-F238E27FC236}">
                  <a16:creationId xmlns:a16="http://schemas.microsoft.com/office/drawing/2014/main" id="{C8BB32D2-834E-03E7-8FB5-EEE9C5B3A86C}"/>
                </a:ext>
              </a:extLst>
            </p:cNvPr>
            <p:cNvSpPr/>
            <p:nvPr/>
          </p:nvSpPr>
          <p:spPr>
            <a:xfrm>
              <a:off x="7039736" y="719327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1728" y="216609"/>
                  </a:moveTo>
                  <a:lnTo>
                    <a:pt x="0" y="216662"/>
                  </a:lnTo>
                  <a:lnTo>
                    <a:pt x="38227" y="292862"/>
                  </a:lnTo>
                  <a:lnTo>
                    <a:pt x="69818" y="229362"/>
                  </a:lnTo>
                  <a:lnTo>
                    <a:pt x="31750" y="229362"/>
                  </a:lnTo>
                  <a:lnTo>
                    <a:pt x="31728" y="216609"/>
                  </a:lnTo>
                  <a:close/>
                </a:path>
                <a:path w="76200" h="293369">
                  <a:moveTo>
                    <a:pt x="44428" y="216587"/>
                  </a:moveTo>
                  <a:lnTo>
                    <a:pt x="31728" y="216609"/>
                  </a:lnTo>
                  <a:lnTo>
                    <a:pt x="31750" y="229362"/>
                  </a:lnTo>
                  <a:lnTo>
                    <a:pt x="44450" y="229362"/>
                  </a:lnTo>
                  <a:lnTo>
                    <a:pt x="44428" y="216587"/>
                  </a:lnTo>
                  <a:close/>
                </a:path>
                <a:path w="76200" h="293369">
                  <a:moveTo>
                    <a:pt x="76200" y="216535"/>
                  </a:moveTo>
                  <a:lnTo>
                    <a:pt x="44428" y="216587"/>
                  </a:lnTo>
                  <a:lnTo>
                    <a:pt x="44450" y="229362"/>
                  </a:lnTo>
                  <a:lnTo>
                    <a:pt x="69818" y="229362"/>
                  </a:lnTo>
                  <a:lnTo>
                    <a:pt x="76200" y="216535"/>
                  </a:lnTo>
                  <a:close/>
                </a:path>
                <a:path w="76200" h="293369">
                  <a:moveTo>
                    <a:pt x="44069" y="0"/>
                  </a:moveTo>
                  <a:lnTo>
                    <a:pt x="31369" y="0"/>
                  </a:lnTo>
                  <a:lnTo>
                    <a:pt x="31728" y="216609"/>
                  </a:lnTo>
                  <a:lnTo>
                    <a:pt x="44428" y="216587"/>
                  </a:lnTo>
                  <a:lnTo>
                    <a:pt x="44069" y="0"/>
                  </a:lnTo>
                  <a:close/>
                </a:path>
              </a:pathLst>
            </a:custGeom>
            <a:solidFill>
              <a:srgbClr val="17714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D9153C62-2AB9-9679-B0F3-6AE6A09A2791}"/>
                </a:ext>
              </a:extLst>
            </p:cNvPr>
            <p:cNvSpPr/>
            <p:nvPr/>
          </p:nvSpPr>
          <p:spPr>
            <a:xfrm>
              <a:off x="6669785" y="1711452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042" y="0"/>
                  </a:lnTo>
                </a:path>
              </a:pathLst>
            </a:custGeom>
            <a:ln w="12192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0F2D4B5C-7162-DED8-E243-CE4A095AC37C}"/>
                </a:ext>
              </a:extLst>
            </p:cNvPr>
            <p:cNvSpPr/>
            <p:nvPr/>
          </p:nvSpPr>
          <p:spPr>
            <a:xfrm>
              <a:off x="6669785" y="1716405"/>
              <a:ext cx="479425" cy="0"/>
            </a:xfrm>
            <a:custGeom>
              <a:avLst/>
              <a:gdLst/>
              <a:ahLst/>
              <a:cxnLst/>
              <a:rect l="l" t="t" r="r" b="b"/>
              <a:pathLst>
                <a:path w="479425">
                  <a:moveTo>
                    <a:pt x="0" y="0"/>
                  </a:moveTo>
                  <a:lnTo>
                    <a:pt x="479298" y="0"/>
                  </a:lnTo>
                </a:path>
              </a:pathLst>
            </a:custGeom>
            <a:ln w="3175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18">
              <a:extLst>
                <a:ext uri="{FF2B5EF4-FFF2-40B4-BE49-F238E27FC236}">
                  <a16:creationId xmlns:a16="http://schemas.microsoft.com/office/drawing/2014/main" id="{3A9CE32B-F754-A6B0-A891-6E7FC98E233C}"/>
                </a:ext>
              </a:extLst>
            </p:cNvPr>
            <p:cNvSpPr/>
            <p:nvPr/>
          </p:nvSpPr>
          <p:spPr>
            <a:xfrm>
              <a:off x="8575547" y="1711452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09">
                  <a:moveTo>
                    <a:pt x="0" y="0"/>
                  </a:moveTo>
                  <a:lnTo>
                    <a:pt x="194182" y="0"/>
                  </a:lnTo>
                </a:path>
              </a:pathLst>
            </a:custGeom>
            <a:ln w="12192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19">
              <a:extLst>
                <a:ext uri="{FF2B5EF4-FFF2-40B4-BE49-F238E27FC236}">
                  <a16:creationId xmlns:a16="http://schemas.microsoft.com/office/drawing/2014/main" id="{0029E1EB-4A2F-81EC-937C-232E363D90F1}"/>
                </a:ext>
              </a:extLst>
            </p:cNvPr>
            <p:cNvSpPr/>
            <p:nvPr/>
          </p:nvSpPr>
          <p:spPr>
            <a:xfrm>
              <a:off x="6669785" y="1716405"/>
              <a:ext cx="2099945" cy="6350"/>
            </a:xfrm>
            <a:custGeom>
              <a:avLst/>
              <a:gdLst/>
              <a:ahLst/>
              <a:cxnLst/>
              <a:rect l="l" t="t" r="r" b="b"/>
              <a:pathLst>
                <a:path w="2099945" h="6350">
                  <a:moveTo>
                    <a:pt x="1905762" y="0"/>
                  </a:moveTo>
                  <a:lnTo>
                    <a:pt x="2099945" y="0"/>
                  </a:lnTo>
                </a:path>
                <a:path w="2099945" h="6350">
                  <a:moveTo>
                    <a:pt x="0" y="6096"/>
                  </a:moveTo>
                  <a:lnTo>
                    <a:pt x="2099945" y="6096"/>
                  </a:lnTo>
                </a:path>
              </a:pathLst>
            </a:custGeom>
            <a:ln w="3175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20">
              <a:extLst>
                <a:ext uri="{FF2B5EF4-FFF2-40B4-BE49-F238E27FC236}">
                  <a16:creationId xmlns:a16="http://schemas.microsoft.com/office/drawing/2014/main" id="{E5A77995-06C4-1A0E-13B6-F7BBC1696501}"/>
                </a:ext>
              </a:extLst>
            </p:cNvPr>
            <p:cNvSpPr/>
            <p:nvPr/>
          </p:nvSpPr>
          <p:spPr>
            <a:xfrm>
              <a:off x="68625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143255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43255" y="8686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21">
              <a:extLst>
                <a:ext uri="{FF2B5EF4-FFF2-40B4-BE49-F238E27FC236}">
                  <a16:creationId xmlns:a16="http://schemas.microsoft.com/office/drawing/2014/main" id="{494B9BB9-EDED-724B-3096-FF77E3D84BCA}"/>
                </a:ext>
              </a:extLst>
            </p:cNvPr>
            <p:cNvSpPr/>
            <p:nvPr/>
          </p:nvSpPr>
          <p:spPr>
            <a:xfrm>
              <a:off x="68625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0" y="86867"/>
                  </a:moveTo>
                  <a:lnTo>
                    <a:pt x="143255" y="8686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694A59CF-A30C-3E9F-CD21-05145F956A33}"/>
                </a:ext>
              </a:extLst>
            </p:cNvPr>
            <p:cNvSpPr/>
            <p:nvPr/>
          </p:nvSpPr>
          <p:spPr>
            <a:xfrm>
              <a:off x="7005827" y="1011936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255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143255" y="705612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23">
              <a:extLst>
                <a:ext uri="{FF2B5EF4-FFF2-40B4-BE49-F238E27FC236}">
                  <a16:creationId xmlns:a16="http://schemas.microsoft.com/office/drawing/2014/main" id="{AB0F9E5C-68FB-7051-06A8-7DDEB7ECF5B4}"/>
                </a:ext>
              </a:extLst>
            </p:cNvPr>
            <p:cNvSpPr/>
            <p:nvPr/>
          </p:nvSpPr>
          <p:spPr>
            <a:xfrm>
              <a:off x="7005827" y="1011936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705612"/>
                  </a:moveTo>
                  <a:lnTo>
                    <a:pt x="143255" y="705612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24">
              <a:extLst>
                <a:ext uri="{FF2B5EF4-FFF2-40B4-BE49-F238E27FC236}">
                  <a16:creationId xmlns:a16="http://schemas.microsoft.com/office/drawing/2014/main" id="{86031FC2-F847-0328-D1C6-ED442AC8A6AF}"/>
                </a:ext>
              </a:extLst>
            </p:cNvPr>
            <p:cNvSpPr/>
            <p:nvPr/>
          </p:nvSpPr>
          <p:spPr>
            <a:xfrm>
              <a:off x="7149083" y="1534667"/>
              <a:ext cx="142240" cy="182880"/>
            </a:xfrm>
            <a:custGeom>
              <a:avLst/>
              <a:gdLst/>
              <a:ahLst/>
              <a:cxnLst/>
              <a:rect l="l" t="t" r="r" b="b"/>
              <a:pathLst>
                <a:path w="142240" h="182880">
                  <a:moveTo>
                    <a:pt x="141731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141731" y="182879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bject 25">
              <a:extLst>
                <a:ext uri="{FF2B5EF4-FFF2-40B4-BE49-F238E27FC236}">
                  <a16:creationId xmlns:a16="http://schemas.microsoft.com/office/drawing/2014/main" id="{F77FBD7C-585C-25D4-DC7D-2F31995AE056}"/>
                </a:ext>
              </a:extLst>
            </p:cNvPr>
            <p:cNvSpPr/>
            <p:nvPr/>
          </p:nvSpPr>
          <p:spPr>
            <a:xfrm>
              <a:off x="7149083" y="1534667"/>
              <a:ext cx="142240" cy="182880"/>
            </a:xfrm>
            <a:custGeom>
              <a:avLst/>
              <a:gdLst/>
              <a:ahLst/>
              <a:cxnLst/>
              <a:rect l="l" t="t" r="r" b="b"/>
              <a:pathLst>
                <a:path w="142240" h="182880">
                  <a:moveTo>
                    <a:pt x="0" y="182879"/>
                  </a:moveTo>
                  <a:lnTo>
                    <a:pt x="141731" y="182879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bject 26">
              <a:extLst>
                <a:ext uri="{FF2B5EF4-FFF2-40B4-BE49-F238E27FC236}">
                  <a16:creationId xmlns:a16="http://schemas.microsoft.com/office/drawing/2014/main" id="{0699D9A8-44A2-1353-2586-4EE79C040829}"/>
                </a:ext>
              </a:extLst>
            </p:cNvPr>
            <p:cNvSpPr/>
            <p:nvPr/>
          </p:nvSpPr>
          <p:spPr>
            <a:xfrm>
              <a:off x="7290815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143255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143255" y="29108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27">
              <a:extLst>
                <a:ext uri="{FF2B5EF4-FFF2-40B4-BE49-F238E27FC236}">
                  <a16:creationId xmlns:a16="http://schemas.microsoft.com/office/drawing/2014/main" id="{AC9FAC1E-F4CF-1CB6-322C-01EC7D10F09F}"/>
                </a:ext>
              </a:extLst>
            </p:cNvPr>
            <p:cNvSpPr/>
            <p:nvPr/>
          </p:nvSpPr>
          <p:spPr>
            <a:xfrm>
              <a:off x="7290815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0" y="291084"/>
                  </a:moveTo>
                  <a:lnTo>
                    <a:pt x="143255" y="29108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bject 28">
              <a:extLst>
                <a:ext uri="{FF2B5EF4-FFF2-40B4-BE49-F238E27FC236}">
                  <a16:creationId xmlns:a16="http://schemas.microsoft.com/office/drawing/2014/main" id="{8119159A-7289-3AD0-66FA-F7F9C82361E5}"/>
                </a:ext>
              </a:extLst>
            </p:cNvPr>
            <p:cNvSpPr/>
            <p:nvPr/>
          </p:nvSpPr>
          <p:spPr>
            <a:xfrm>
              <a:off x="74340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143255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43255" y="8686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bject 29">
              <a:extLst>
                <a:ext uri="{FF2B5EF4-FFF2-40B4-BE49-F238E27FC236}">
                  <a16:creationId xmlns:a16="http://schemas.microsoft.com/office/drawing/2014/main" id="{6E79D4EC-879B-5B25-92F4-F29EEA770CA8}"/>
                </a:ext>
              </a:extLst>
            </p:cNvPr>
            <p:cNvSpPr/>
            <p:nvPr/>
          </p:nvSpPr>
          <p:spPr>
            <a:xfrm>
              <a:off x="74340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0" y="86867"/>
                  </a:moveTo>
                  <a:lnTo>
                    <a:pt x="143255" y="8686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30">
              <a:extLst>
                <a:ext uri="{FF2B5EF4-FFF2-40B4-BE49-F238E27FC236}">
                  <a16:creationId xmlns:a16="http://schemas.microsoft.com/office/drawing/2014/main" id="{68B49C03-C01F-57B8-BECA-7B5CD8BBFB93}"/>
                </a:ext>
              </a:extLst>
            </p:cNvPr>
            <p:cNvSpPr/>
            <p:nvPr/>
          </p:nvSpPr>
          <p:spPr>
            <a:xfrm>
              <a:off x="7575803" y="1403604"/>
              <a:ext cx="143510" cy="314325"/>
            </a:xfrm>
            <a:custGeom>
              <a:avLst/>
              <a:gdLst/>
              <a:ahLst/>
              <a:cxnLst/>
              <a:rect l="l" t="t" r="r" b="b"/>
              <a:pathLst>
                <a:path w="143509" h="314325">
                  <a:moveTo>
                    <a:pt x="143255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3255" y="31394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bject 31">
              <a:extLst>
                <a:ext uri="{FF2B5EF4-FFF2-40B4-BE49-F238E27FC236}">
                  <a16:creationId xmlns:a16="http://schemas.microsoft.com/office/drawing/2014/main" id="{6A2E1DB3-8651-BAC0-4096-D986523154B0}"/>
                </a:ext>
              </a:extLst>
            </p:cNvPr>
            <p:cNvSpPr/>
            <p:nvPr/>
          </p:nvSpPr>
          <p:spPr>
            <a:xfrm>
              <a:off x="7575803" y="1403604"/>
              <a:ext cx="143510" cy="314325"/>
            </a:xfrm>
            <a:custGeom>
              <a:avLst/>
              <a:gdLst/>
              <a:ahLst/>
              <a:cxnLst/>
              <a:rect l="l" t="t" r="r" b="b"/>
              <a:pathLst>
                <a:path w="143509" h="314325">
                  <a:moveTo>
                    <a:pt x="0" y="313944"/>
                  </a:moveTo>
                  <a:lnTo>
                    <a:pt x="143255" y="31394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bject 32">
              <a:extLst>
                <a:ext uri="{FF2B5EF4-FFF2-40B4-BE49-F238E27FC236}">
                  <a16:creationId xmlns:a16="http://schemas.microsoft.com/office/drawing/2014/main" id="{2986B135-B752-3562-FCB1-CB13BC3B2133}"/>
                </a:ext>
              </a:extLst>
            </p:cNvPr>
            <p:cNvSpPr/>
            <p:nvPr/>
          </p:nvSpPr>
          <p:spPr>
            <a:xfrm>
              <a:off x="7719059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143255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143255" y="29108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object 33">
              <a:extLst>
                <a:ext uri="{FF2B5EF4-FFF2-40B4-BE49-F238E27FC236}">
                  <a16:creationId xmlns:a16="http://schemas.microsoft.com/office/drawing/2014/main" id="{27C1B2A1-538E-4981-74AF-773777A4FABB}"/>
                </a:ext>
              </a:extLst>
            </p:cNvPr>
            <p:cNvSpPr/>
            <p:nvPr/>
          </p:nvSpPr>
          <p:spPr>
            <a:xfrm>
              <a:off x="7719059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0" y="291084"/>
                  </a:moveTo>
                  <a:lnTo>
                    <a:pt x="143255" y="29108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bject 34">
              <a:extLst>
                <a:ext uri="{FF2B5EF4-FFF2-40B4-BE49-F238E27FC236}">
                  <a16:creationId xmlns:a16="http://schemas.microsoft.com/office/drawing/2014/main" id="{CC642703-7C24-55F8-765A-AB4639C9EDE8}"/>
                </a:ext>
              </a:extLst>
            </p:cNvPr>
            <p:cNvSpPr/>
            <p:nvPr/>
          </p:nvSpPr>
          <p:spPr>
            <a:xfrm>
              <a:off x="8004047" y="158496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255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43255" y="13258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35">
              <a:extLst>
                <a:ext uri="{FF2B5EF4-FFF2-40B4-BE49-F238E27FC236}">
                  <a16:creationId xmlns:a16="http://schemas.microsoft.com/office/drawing/2014/main" id="{EBF47B00-8F33-8D49-3994-E88E1954C5FD}"/>
                </a:ext>
              </a:extLst>
            </p:cNvPr>
            <p:cNvSpPr/>
            <p:nvPr/>
          </p:nvSpPr>
          <p:spPr>
            <a:xfrm>
              <a:off x="8004047" y="158496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132587"/>
                  </a:moveTo>
                  <a:lnTo>
                    <a:pt x="143255" y="13258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bject 36">
              <a:extLst>
                <a:ext uri="{FF2B5EF4-FFF2-40B4-BE49-F238E27FC236}">
                  <a16:creationId xmlns:a16="http://schemas.microsoft.com/office/drawing/2014/main" id="{980113F2-C07F-41B5-AA85-512984B55433}"/>
                </a:ext>
              </a:extLst>
            </p:cNvPr>
            <p:cNvSpPr/>
            <p:nvPr/>
          </p:nvSpPr>
          <p:spPr>
            <a:xfrm>
              <a:off x="8147303" y="1479804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255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43255" y="23774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bject 37">
              <a:extLst>
                <a:ext uri="{FF2B5EF4-FFF2-40B4-BE49-F238E27FC236}">
                  <a16:creationId xmlns:a16="http://schemas.microsoft.com/office/drawing/2014/main" id="{0D7D2D03-D6EB-6427-6375-A26B5D72ED91}"/>
                </a:ext>
              </a:extLst>
            </p:cNvPr>
            <p:cNvSpPr/>
            <p:nvPr/>
          </p:nvSpPr>
          <p:spPr>
            <a:xfrm>
              <a:off x="8147303" y="1479804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237744"/>
                  </a:moveTo>
                  <a:lnTo>
                    <a:pt x="143255" y="23774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38">
              <a:extLst>
                <a:ext uri="{FF2B5EF4-FFF2-40B4-BE49-F238E27FC236}">
                  <a16:creationId xmlns:a16="http://schemas.microsoft.com/office/drawing/2014/main" id="{99FF96F9-9BB9-BAA9-4718-8DEF3BDE104E}"/>
                </a:ext>
              </a:extLst>
            </p:cNvPr>
            <p:cNvSpPr/>
            <p:nvPr/>
          </p:nvSpPr>
          <p:spPr>
            <a:xfrm>
              <a:off x="8290559" y="1395983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255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3255" y="32156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39">
              <a:extLst>
                <a:ext uri="{FF2B5EF4-FFF2-40B4-BE49-F238E27FC236}">
                  <a16:creationId xmlns:a16="http://schemas.microsoft.com/office/drawing/2014/main" id="{80EE4C77-CC5D-FBEB-E634-AC5E6FAE6A1B}"/>
                </a:ext>
              </a:extLst>
            </p:cNvPr>
            <p:cNvSpPr/>
            <p:nvPr/>
          </p:nvSpPr>
          <p:spPr>
            <a:xfrm>
              <a:off x="8290559" y="1395983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321563"/>
                  </a:moveTo>
                  <a:lnTo>
                    <a:pt x="143255" y="321563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bject 40">
              <a:extLst>
                <a:ext uri="{FF2B5EF4-FFF2-40B4-BE49-F238E27FC236}">
                  <a16:creationId xmlns:a16="http://schemas.microsoft.com/office/drawing/2014/main" id="{2B986F81-B3CD-6BBB-F145-AE580CF6386A}"/>
                </a:ext>
              </a:extLst>
            </p:cNvPr>
            <p:cNvSpPr/>
            <p:nvPr/>
          </p:nvSpPr>
          <p:spPr>
            <a:xfrm>
              <a:off x="8432291" y="1661160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25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43255" y="5638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41">
              <a:extLst>
                <a:ext uri="{FF2B5EF4-FFF2-40B4-BE49-F238E27FC236}">
                  <a16:creationId xmlns:a16="http://schemas.microsoft.com/office/drawing/2014/main" id="{DC6EB4B4-3F6E-338F-D045-EFBA281BBBFF}"/>
                </a:ext>
              </a:extLst>
            </p:cNvPr>
            <p:cNvSpPr/>
            <p:nvPr/>
          </p:nvSpPr>
          <p:spPr>
            <a:xfrm>
              <a:off x="8432291" y="1661160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56387"/>
                  </a:moveTo>
                  <a:lnTo>
                    <a:pt x="143255" y="5638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bject 42">
              <a:extLst>
                <a:ext uri="{FF2B5EF4-FFF2-40B4-BE49-F238E27FC236}">
                  <a16:creationId xmlns:a16="http://schemas.microsoft.com/office/drawing/2014/main" id="{8E8BCC1C-E859-57D4-C6B1-4D06B52203C1}"/>
                </a:ext>
              </a:extLst>
            </p:cNvPr>
            <p:cNvSpPr/>
            <p:nvPr/>
          </p:nvSpPr>
          <p:spPr>
            <a:xfrm>
              <a:off x="6863333" y="1762505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4"/>
                  </a:lnTo>
                  <a:lnTo>
                    <a:pt x="76200" y="28194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036" y="48006"/>
                  </a:lnTo>
                  <a:lnTo>
                    <a:pt x="1649349" y="48006"/>
                  </a:lnTo>
                  <a:lnTo>
                    <a:pt x="1649349" y="28194"/>
                  </a:lnTo>
                  <a:lnTo>
                    <a:pt x="1693037" y="28194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194"/>
                  </a:moveTo>
                  <a:lnTo>
                    <a:pt x="63500" y="28194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4"/>
                  </a:lnTo>
                  <a:close/>
                </a:path>
                <a:path w="1713229" h="76200">
                  <a:moveTo>
                    <a:pt x="1636649" y="28194"/>
                  </a:moveTo>
                  <a:lnTo>
                    <a:pt x="76200" y="28194"/>
                  </a:lnTo>
                  <a:lnTo>
                    <a:pt x="76200" y="48006"/>
                  </a:lnTo>
                  <a:lnTo>
                    <a:pt x="1636649" y="48006"/>
                  </a:lnTo>
                  <a:lnTo>
                    <a:pt x="1636649" y="28194"/>
                  </a:lnTo>
                  <a:close/>
                </a:path>
                <a:path w="1713229" h="76200">
                  <a:moveTo>
                    <a:pt x="1693037" y="28194"/>
                  </a:moveTo>
                  <a:lnTo>
                    <a:pt x="1649349" y="28194"/>
                  </a:lnTo>
                  <a:lnTo>
                    <a:pt x="1649349" y="48006"/>
                  </a:lnTo>
                  <a:lnTo>
                    <a:pt x="1693036" y="48006"/>
                  </a:lnTo>
                  <a:lnTo>
                    <a:pt x="1712849" y="38100"/>
                  </a:lnTo>
                  <a:lnTo>
                    <a:pt x="1693037" y="28194"/>
                  </a:lnTo>
                  <a:close/>
                </a:path>
              </a:pathLst>
            </a:custGeom>
            <a:solidFill>
              <a:srgbClr val="17714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43">
              <a:extLst>
                <a:ext uri="{FF2B5EF4-FFF2-40B4-BE49-F238E27FC236}">
                  <a16:creationId xmlns:a16="http://schemas.microsoft.com/office/drawing/2014/main" id="{B48E5C46-6E74-AC61-8770-A4777B4E9593}"/>
                </a:ext>
              </a:extLst>
            </p:cNvPr>
            <p:cNvSpPr/>
            <p:nvPr/>
          </p:nvSpPr>
          <p:spPr>
            <a:xfrm>
              <a:off x="7895843" y="955547"/>
              <a:ext cx="76200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" name="object 11">
            <a:extLst>
              <a:ext uri="{FF2B5EF4-FFF2-40B4-BE49-F238E27FC236}">
                <a16:creationId xmlns:a16="http://schemas.microsoft.com/office/drawing/2014/main" id="{00D0BE05-6B9D-C46F-275A-D63C220B8F85}"/>
              </a:ext>
            </a:extLst>
          </p:cNvPr>
          <p:cNvSpPr txBox="1"/>
          <p:nvPr/>
        </p:nvSpPr>
        <p:spPr>
          <a:xfrm>
            <a:off x="7400249" y="1260151"/>
            <a:ext cx="557041" cy="22890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boo</a:t>
            </a:r>
            <a:r>
              <a:rPr kumimoji="0" sz="1400" b="0" i="1" u="none" strike="noStrike" kern="1200" cap="none" spc="-1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k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grpSp>
        <p:nvGrpSpPr>
          <p:cNvPr id="122" name="object 128">
            <a:extLst>
              <a:ext uri="{FF2B5EF4-FFF2-40B4-BE49-F238E27FC236}">
                <a16:creationId xmlns:a16="http://schemas.microsoft.com/office/drawing/2014/main" id="{B5778A89-0F61-3464-02B0-9DE76EE2DE00}"/>
              </a:ext>
            </a:extLst>
          </p:cNvPr>
          <p:cNvGrpSpPr/>
          <p:nvPr/>
        </p:nvGrpSpPr>
        <p:grpSpPr>
          <a:xfrm>
            <a:off x="8165147" y="1921412"/>
            <a:ext cx="94668" cy="353111"/>
            <a:chOff x="7862307" y="1188718"/>
            <a:chExt cx="143518" cy="528956"/>
          </a:xfrm>
        </p:grpSpPr>
        <p:sp>
          <p:nvSpPr>
            <p:cNvPr id="120" name="object 129">
              <a:extLst>
                <a:ext uri="{FF2B5EF4-FFF2-40B4-BE49-F238E27FC236}">
                  <a16:creationId xmlns:a16="http://schemas.microsoft.com/office/drawing/2014/main" id="{75850EBF-BB4E-0C77-C2E5-CE522656227A}"/>
                </a:ext>
              </a:extLst>
            </p:cNvPr>
            <p:cNvSpPr/>
            <p:nvPr/>
          </p:nvSpPr>
          <p:spPr>
            <a:xfrm>
              <a:off x="7862307" y="1188718"/>
              <a:ext cx="143510" cy="528955"/>
            </a:xfrm>
            <a:custGeom>
              <a:avLst/>
              <a:gdLst/>
              <a:ahLst/>
              <a:cxnLst/>
              <a:rect l="l" t="t" r="r" b="b"/>
              <a:pathLst>
                <a:path w="143509" h="528955">
                  <a:moveTo>
                    <a:pt x="143255" y="0"/>
                  </a:moveTo>
                  <a:lnTo>
                    <a:pt x="0" y="0"/>
                  </a:lnTo>
                  <a:lnTo>
                    <a:pt x="0" y="528827"/>
                  </a:lnTo>
                  <a:lnTo>
                    <a:pt x="143255" y="52882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bject 130">
              <a:extLst>
                <a:ext uri="{FF2B5EF4-FFF2-40B4-BE49-F238E27FC236}">
                  <a16:creationId xmlns:a16="http://schemas.microsoft.com/office/drawing/2014/main" id="{F01E197E-325C-83E8-A752-8047890A1E54}"/>
                </a:ext>
              </a:extLst>
            </p:cNvPr>
            <p:cNvSpPr/>
            <p:nvPr/>
          </p:nvSpPr>
          <p:spPr>
            <a:xfrm>
              <a:off x="7862315" y="1188719"/>
              <a:ext cx="143510" cy="528955"/>
            </a:xfrm>
            <a:custGeom>
              <a:avLst/>
              <a:gdLst/>
              <a:ahLst/>
              <a:cxnLst/>
              <a:rect l="l" t="t" r="r" b="b"/>
              <a:pathLst>
                <a:path w="143509" h="528955">
                  <a:moveTo>
                    <a:pt x="0" y="528827"/>
                  </a:moveTo>
                  <a:lnTo>
                    <a:pt x="143255" y="52882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4" name="object 12">
            <a:extLst>
              <a:ext uri="{FF2B5EF4-FFF2-40B4-BE49-F238E27FC236}">
                <a16:creationId xmlns:a16="http://schemas.microsoft.com/office/drawing/2014/main" id="{88AB3EAA-34B9-AC2A-DC65-7CF94F4D3EB9}"/>
              </a:ext>
            </a:extLst>
          </p:cNvPr>
          <p:cNvSpPr txBox="1"/>
          <p:nvPr/>
        </p:nvSpPr>
        <p:spPr>
          <a:xfrm>
            <a:off x="7928971" y="1430274"/>
            <a:ext cx="724876" cy="22890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lap</a:t>
            </a:r>
            <a:r>
              <a:rPr kumimoji="0" sz="1400" b="0" i="1" u="none" strike="noStrike" kern="1200" cap="none" spc="-2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t</a:t>
            </a: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o</a:t>
            </a:r>
            <a:r>
              <a:rPr kumimoji="0" sz="1400" b="0" i="1" u="none" strike="noStrike" kern="1200" cap="none" spc="-1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p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s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26" name="object 3">
            <a:extLst>
              <a:ext uri="{FF2B5EF4-FFF2-40B4-BE49-F238E27FC236}">
                <a16:creationId xmlns:a16="http://schemas.microsoft.com/office/drawing/2014/main" id="{62E48D69-281D-5D4A-8663-E1277C6FB0A5}"/>
              </a:ext>
            </a:extLst>
          </p:cNvPr>
          <p:cNvSpPr txBox="1"/>
          <p:nvPr/>
        </p:nvSpPr>
        <p:spPr>
          <a:xfrm>
            <a:off x="6997524" y="5433762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opened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28" name="object 4">
            <a:extLst>
              <a:ext uri="{FF2B5EF4-FFF2-40B4-BE49-F238E27FC236}">
                <a16:creationId xmlns:a16="http://schemas.microsoft.com/office/drawing/2014/main" id="{99915361-1CF9-E13E-79E6-30AE41D13B31}"/>
              </a:ext>
            </a:extLst>
          </p:cNvPr>
          <p:cNvSpPr txBox="1"/>
          <p:nvPr/>
        </p:nvSpPr>
        <p:spPr>
          <a:xfrm>
            <a:off x="7890020" y="5433763"/>
            <a:ext cx="58610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the</a:t>
            </a:r>
            <a:r>
              <a:rPr kumimoji="0" sz="1400" b="0" i="1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i</a:t>
            </a:r>
            <a:r>
              <a:rPr kumimoji="0" sz="1400" b="0" i="1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r</a:t>
            </a:r>
            <a:endParaRPr kumimoji="0" sz="1400" b="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30" name="object 8">
            <a:extLst>
              <a:ext uri="{FF2B5EF4-FFF2-40B4-BE49-F238E27FC236}">
                <a16:creationId xmlns:a16="http://schemas.microsoft.com/office/drawing/2014/main" id="{1C933DA7-5065-CFAC-8B20-A7743802871E}"/>
              </a:ext>
            </a:extLst>
          </p:cNvPr>
          <p:cNvSpPr/>
          <p:nvPr/>
        </p:nvSpPr>
        <p:spPr>
          <a:xfrm>
            <a:off x="7863644" y="5680183"/>
            <a:ext cx="425196" cy="3200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9">
            <a:extLst>
              <a:ext uri="{FF2B5EF4-FFF2-40B4-BE49-F238E27FC236}">
                <a16:creationId xmlns:a16="http://schemas.microsoft.com/office/drawing/2014/main" id="{36F579F3-F5B7-B513-0D29-1222A94CB914}"/>
              </a:ext>
            </a:extLst>
          </p:cNvPr>
          <p:cNvSpPr/>
          <p:nvPr/>
        </p:nvSpPr>
        <p:spPr>
          <a:xfrm>
            <a:off x="7042325" y="5680183"/>
            <a:ext cx="440435" cy="320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3">
            <a:extLst>
              <a:ext uri="{FF2B5EF4-FFF2-40B4-BE49-F238E27FC236}">
                <a16:creationId xmlns:a16="http://schemas.microsoft.com/office/drawing/2014/main" id="{239BE1D4-99E4-EBD5-8CEF-53F573FCF7A9}"/>
              </a:ext>
            </a:extLst>
          </p:cNvPr>
          <p:cNvSpPr txBox="1"/>
          <p:nvPr/>
        </p:nvSpPr>
        <p:spPr>
          <a:xfrm>
            <a:off x="6176908" y="5433762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spc="-5">
                <a:solidFill>
                  <a:prstClr val="black"/>
                </a:solidFill>
                <a:latin typeface="Calibri"/>
                <a:ea typeface="Calibri"/>
                <a:cs typeface="Carlito"/>
              </a:rPr>
              <a:t>students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34" name="object 3">
            <a:extLst>
              <a:ext uri="{FF2B5EF4-FFF2-40B4-BE49-F238E27FC236}">
                <a16:creationId xmlns:a16="http://schemas.microsoft.com/office/drawing/2014/main" id="{77696A9D-4B31-3446-7B58-5E8C06B415DF}"/>
              </a:ext>
            </a:extLst>
          </p:cNvPr>
          <p:cNvSpPr txBox="1"/>
          <p:nvPr/>
        </p:nvSpPr>
        <p:spPr>
          <a:xfrm>
            <a:off x="5502830" y="5423993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1400" i="1" spc="-5">
                <a:solidFill>
                  <a:prstClr val="black"/>
                </a:solidFill>
                <a:latin typeface="Calibri"/>
                <a:ea typeface="Calibri"/>
              </a:rPr>
              <a:t>the</a:t>
            </a:r>
            <a:endParaRPr lang="en-US"/>
          </a:p>
        </p:txBody>
      </p:sp>
      <p:sp>
        <p:nvSpPr>
          <p:cNvPr id="136" name="object 10">
            <a:extLst>
              <a:ext uri="{FF2B5EF4-FFF2-40B4-BE49-F238E27FC236}">
                <a16:creationId xmlns:a16="http://schemas.microsoft.com/office/drawing/2014/main" id="{A9AE72DB-070F-0818-3BD0-D6FF7484264B}"/>
              </a:ext>
            </a:extLst>
          </p:cNvPr>
          <p:cNvSpPr/>
          <p:nvPr/>
        </p:nvSpPr>
        <p:spPr>
          <a:xfrm>
            <a:off x="6272628" y="5670413"/>
            <a:ext cx="467868" cy="320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7">
            <a:extLst>
              <a:ext uri="{FF2B5EF4-FFF2-40B4-BE49-F238E27FC236}">
                <a16:creationId xmlns:a16="http://schemas.microsoft.com/office/drawing/2014/main" id="{2C38553D-50C0-4ABE-FA5D-6CE705D87212}"/>
              </a:ext>
            </a:extLst>
          </p:cNvPr>
          <p:cNvSpPr/>
          <p:nvPr/>
        </p:nvSpPr>
        <p:spPr>
          <a:xfrm>
            <a:off x="5449082" y="5660644"/>
            <a:ext cx="440436" cy="3200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3">
            <a:extLst>
              <a:ext uri="{FF2B5EF4-FFF2-40B4-BE49-F238E27FC236}">
                <a16:creationId xmlns:a16="http://schemas.microsoft.com/office/drawing/2014/main" id="{14E5754B-B990-9489-3121-C2CAD544ED4B}"/>
              </a:ext>
            </a:extLst>
          </p:cNvPr>
          <p:cNvSpPr/>
          <p:nvPr/>
        </p:nvSpPr>
        <p:spPr>
          <a:xfrm>
            <a:off x="5220686" y="4571917"/>
            <a:ext cx="219696" cy="165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 dirty="0">
                <a:ea typeface="Calibri"/>
                <a:cs typeface="Calibri"/>
              </a:rPr>
              <a:t>Advantages </a:t>
            </a:r>
            <a:r>
              <a:rPr lang="en-US" sz="2000" dirty="0">
                <a:ea typeface="Calibri"/>
                <a:cs typeface="Calibri"/>
              </a:rPr>
              <a:t>of RNN LMs: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Can process any input length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Model size independent of input length (unlike Bengio's LM and similar)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Shared weights across time allow information sharing from many steps 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a typeface="Calibri"/>
                <a:cs typeface="Calibri"/>
              </a:rPr>
              <a:t>Disadvantages</a:t>
            </a:r>
          </a:p>
          <a:p>
            <a:pPr lvl="1" indent="-342900">
              <a:buChar char="•"/>
            </a:pPr>
            <a:r>
              <a:rPr lang="en-US" sz="1800" dirty="0">
                <a:ea typeface="Calibri"/>
                <a:cs typeface="Calibri"/>
              </a:rPr>
              <a:t>RNN computations are slow, can't be generally parallelized (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</a:t>
            </a:r>
            <a:r>
              <a:rPr lang="en-US" sz="1800" dirty="0">
                <a:ea typeface="Calibri"/>
                <a:cs typeface="Calibri"/>
              </a:rPr>
              <a:t> depends on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i-1</a:t>
            </a:r>
            <a:r>
              <a:rPr lang="en-US" sz="1800" dirty="0">
                <a:ea typeface="Calibri"/>
                <a:cs typeface="Calibri"/>
              </a:rPr>
              <a:t>, which in turn depends on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i-2</a:t>
            </a:r>
            <a:r>
              <a:rPr lang="en-US" sz="1800" dirty="0">
                <a:ea typeface="Calibri"/>
                <a:cs typeface="Calibri"/>
              </a:rPr>
              <a:t>, etc.)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Information sharing across many steps back becomes difficult as input length grows larger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Challenges more clearly seen when looking at training approach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But first...</a:t>
            </a:r>
          </a:p>
          <a:p>
            <a:r>
              <a:rPr lang="en-US" sz="2000" dirty="0">
                <a:ea typeface="Calibri"/>
                <a:cs typeface="Calibri"/>
              </a:rPr>
              <a:t>Another important type of RNN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Bidirectional RNNs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7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They "read" input from left to right </a:t>
            </a:r>
            <a:r>
              <a:rPr lang="en-US" sz="2000" i="1">
                <a:ea typeface="Calibri"/>
                <a:cs typeface="Calibri"/>
              </a:rPr>
              <a:t>and </a:t>
            </a:r>
            <a:r>
              <a:rPr lang="en-US" sz="2000">
                <a:ea typeface="Calibri"/>
                <a:cs typeface="Calibri"/>
              </a:rPr>
              <a:t>right to left</a:t>
            </a:r>
          </a:p>
          <a:p>
            <a:r>
              <a:rPr lang="en-US" sz="2000" b="1">
                <a:ea typeface="Calibri"/>
                <a:cs typeface="Calibri"/>
              </a:rPr>
              <a:t>Why?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17F28B1-9B5E-7918-15A4-15901C866FC4}"/>
              </a:ext>
            </a:extLst>
          </p:cNvPr>
          <p:cNvSpPr txBox="1"/>
          <p:nvPr/>
        </p:nvSpPr>
        <p:spPr>
          <a:xfrm>
            <a:off x="4406720" y="5709257"/>
            <a:ext cx="884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er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ib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E74DAED1-18BE-51D2-E2A1-D9A3D62169B2}"/>
              </a:ext>
            </a:extLst>
          </p:cNvPr>
          <p:cNvSpPr txBox="1"/>
          <p:nvPr/>
        </p:nvSpPr>
        <p:spPr>
          <a:xfrm>
            <a:off x="5374654" y="5709257"/>
            <a:ext cx="9223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1800" b="0" i="1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42" name="object 5">
            <a:extLst>
              <a:ext uri="{FF2B5EF4-FFF2-40B4-BE49-F238E27FC236}">
                <a16:creationId xmlns:a16="http://schemas.microsoft.com/office/drawing/2014/main" id="{EB26073B-4576-BE3F-3C24-0A1A3D9D8CF1}"/>
              </a:ext>
            </a:extLst>
          </p:cNvPr>
          <p:cNvGrpSpPr/>
          <p:nvPr/>
        </p:nvGrpSpPr>
        <p:grpSpPr>
          <a:xfrm>
            <a:off x="1909123" y="1930145"/>
            <a:ext cx="4972453" cy="3734910"/>
            <a:chOff x="743712" y="1604009"/>
            <a:chExt cx="5716523" cy="4219004"/>
          </a:xfrm>
        </p:grpSpPr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0B5C7F78-B119-30ED-E396-9191130EE237}"/>
                </a:ext>
              </a:extLst>
            </p:cNvPr>
            <p:cNvSpPr/>
            <p:nvPr/>
          </p:nvSpPr>
          <p:spPr>
            <a:xfrm>
              <a:off x="743712" y="4191000"/>
              <a:ext cx="5716523" cy="16320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5AEC7ADB-2B7A-5F12-4928-EB01C0C6487F}"/>
                </a:ext>
              </a:extLst>
            </p:cNvPr>
            <p:cNvSpPr/>
            <p:nvPr/>
          </p:nvSpPr>
          <p:spPr>
            <a:xfrm>
              <a:off x="3544823" y="2232660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6E327ECA-CE63-AA53-DA0E-EF361CAFBCEF}"/>
                </a:ext>
              </a:extLst>
            </p:cNvPr>
            <p:cNvSpPr/>
            <p:nvPr/>
          </p:nvSpPr>
          <p:spPr>
            <a:xfrm>
              <a:off x="3544823" y="2464308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377EB3A-8230-58A9-72E4-CCA5E28F4096}"/>
                </a:ext>
              </a:extLst>
            </p:cNvPr>
            <p:cNvSpPr/>
            <p:nvPr/>
          </p:nvSpPr>
          <p:spPr>
            <a:xfrm>
              <a:off x="3544823" y="2697480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50D8FB31-361F-4E54-2668-529A49801B34}"/>
                </a:ext>
              </a:extLst>
            </p:cNvPr>
            <p:cNvSpPr/>
            <p:nvPr/>
          </p:nvSpPr>
          <p:spPr>
            <a:xfrm>
              <a:off x="3544823" y="2929127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B3AA793F-A3B1-55C1-2C93-AB89856CD82D}"/>
                </a:ext>
              </a:extLst>
            </p:cNvPr>
            <p:cNvSpPr/>
            <p:nvPr/>
          </p:nvSpPr>
          <p:spPr>
            <a:xfrm>
              <a:off x="3445001" y="213893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9CE8C2C5-9E43-22B4-6DF3-F0380C3E5634}"/>
                </a:ext>
              </a:extLst>
            </p:cNvPr>
            <p:cNvSpPr/>
            <p:nvPr/>
          </p:nvSpPr>
          <p:spPr>
            <a:xfrm>
              <a:off x="933043" y="1604009"/>
              <a:ext cx="5338445" cy="2619375"/>
            </a:xfrm>
            <a:custGeom>
              <a:avLst/>
              <a:gdLst/>
              <a:ahLst/>
              <a:cxnLst/>
              <a:rect l="l" t="t" r="r" b="b"/>
              <a:pathLst>
                <a:path w="5338445" h="2619375">
                  <a:moveTo>
                    <a:pt x="2758211" y="95504"/>
                  </a:moveTo>
                  <a:lnTo>
                    <a:pt x="2755417" y="90805"/>
                  </a:lnTo>
                  <a:lnTo>
                    <a:pt x="2713863" y="19558"/>
                  </a:lnTo>
                  <a:lnTo>
                    <a:pt x="2702458" y="0"/>
                  </a:lnTo>
                  <a:lnTo>
                    <a:pt x="2649499" y="90805"/>
                  </a:lnTo>
                  <a:lnTo>
                    <a:pt x="2646705" y="95504"/>
                  </a:lnTo>
                  <a:lnTo>
                    <a:pt x="2648229" y="101600"/>
                  </a:lnTo>
                  <a:lnTo>
                    <a:pt x="2653055" y="104394"/>
                  </a:lnTo>
                  <a:lnTo>
                    <a:pt x="2657754" y="107188"/>
                  </a:lnTo>
                  <a:lnTo>
                    <a:pt x="2663850" y="105537"/>
                  </a:lnTo>
                  <a:lnTo>
                    <a:pt x="2666517" y="100838"/>
                  </a:lnTo>
                  <a:lnTo>
                    <a:pt x="2692539" y="56210"/>
                  </a:lnTo>
                  <a:lnTo>
                    <a:pt x="2692552" y="19558"/>
                  </a:lnTo>
                  <a:lnTo>
                    <a:pt x="2692552" y="56210"/>
                  </a:lnTo>
                  <a:lnTo>
                    <a:pt x="2692552" y="535432"/>
                  </a:lnTo>
                  <a:lnTo>
                    <a:pt x="2712364" y="535432"/>
                  </a:lnTo>
                  <a:lnTo>
                    <a:pt x="2712364" y="56210"/>
                  </a:lnTo>
                  <a:lnTo>
                    <a:pt x="2738399" y="100838"/>
                  </a:lnTo>
                  <a:lnTo>
                    <a:pt x="2741066" y="105537"/>
                  </a:lnTo>
                  <a:lnTo>
                    <a:pt x="2747162" y="107188"/>
                  </a:lnTo>
                  <a:lnTo>
                    <a:pt x="2751861" y="104394"/>
                  </a:lnTo>
                  <a:lnTo>
                    <a:pt x="2756687" y="101600"/>
                  </a:lnTo>
                  <a:lnTo>
                    <a:pt x="2758211" y="95504"/>
                  </a:lnTo>
                  <a:close/>
                </a:path>
                <a:path w="5338445" h="2619375">
                  <a:moveTo>
                    <a:pt x="5337962" y="2591943"/>
                  </a:moveTo>
                  <a:lnTo>
                    <a:pt x="2783141" y="1630426"/>
                  </a:lnTo>
                  <a:lnTo>
                    <a:pt x="2799359" y="1630934"/>
                  </a:lnTo>
                  <a:lnTo>
                    <a:pt x="2804820" y="1631188"/>
                  </a:lnTo>
                  <a:lnTo>
                    <a:pt x="2809392" y="1626870"/>
                  </a:lnTo>
                  <a:lnTo>
                    <a:pt x="2809646" y="1615948"/>
                  </a:lnTo>
                  <a:lnTo>
                    <a:pt x="2805455" y="1611376"/>
                  </a:lnTo>
                  <a:lnTo>
                    <a:pt x="2799994" y="1611122"/>
                  </a:lnTo>
                  <a:lnTo>
                    <a:pt x="2794685" y="1610956"/>
                  </a:lnTo>
                  <a:lnTo>
                    <a:pt x="2807233" y="1608836"/>
                  </a:lnTo>
                  <a:lnTo>
                    <a:pt x="2809633" y="1605407"/>
                  </a:lnTo>
                  <a:lnTo>
                    <a:pt x="2810789" y="1603756"/>
                  </a:lnTo>
                  <a:lnTo>
                    <a:pt x="2809011" y="1592961"/>
                  </a:lnTo>
                  <a:lnTo>
                    <a:pt x="2803931" y="1589278"/>
                  </a:lnTo>
                  <a:lnTo>
                    <a:pt x="2694838" y="1607820"/>
                  </a:lnTo>
                  <a:lnTo>
                    <a:pt x="2694292" y="1619059"/>
                  </a:lnTo>
                  <a:lnTo>
                    <a:pt x="2694089" y="1608950"/>
                  </a:lnTo>
                  <a:lnTo>
                    <a:pt x="2694711" y="1607820"/>
                  </a:lnTo>
                  <a:lnTo>
                    <a:pt x="2694305" y="1607845"/>
                  </a:lnTo>
                  <a:lnTo>
                    <a:pt x="2680436" y="1605407"/>
                  </a:lnTo>
                  <a:lnTo>
                    <a:pt x="2585237" y="1588897"/>
                  </a:lnTo>
                  <a:lnTo>
                    <a:pt x="2580157" y="1592453"/>
                  </a:lnTo>
                  <a:lnTo>
                    <a:pt x="2579141" y="1597914"/>
                  </a:lnTo>
                  <a:lnTo>
                    <a:pt x="2578252" y="1603248"/>
                  </a:lnTo>
                  <a:lnTo>
                    <a:pt x="2581808" y="1608455"/>
                  </a:lnTo>
                  <a:lnTo>
                    <a:pt x="2587269" y="1609344"/>
                  </a:lnTo>
                  <a:lnTo>
                    <a:pt x="2591435" y="1610080"/>
                  </a:lnTo>
                  <a:lnTo>
                    <a:pt x="2583967" y="1610233"/>
                  </a:lnTo>
                  <a:lnTo>
                    <a:pt x="2579649" y="1614805"/>
                  </a:lnTo>
                  <a:lnTo>
                    <a:pt x="2579903" y="1625727"/>
                  </a:lnTo>
                  <a:lnTo>
                    <a:pt x="2584475" y="1630045"/>
                  </a:lnTo>
                  <a:lnTo>
                    <a:pt x="2607513" y="1629549"/>
                  </a:lnTo>
                  <a:lnTo>
                    <a:pt x="0" y="2600198"/>
                  </a:lnTo>
                  <a:lnTo>
                    <a:pt x="6908" y="2618740"/>
                  </a:lnTo>
                  <a:lnTo>
                    <a:pt x="2603119" y="1652333"/>
                  </a:lnTo>
                  <a:lnTo>
                    <a:pt x="1055903" y="2601976"/>
                  </a:lnTo>
                  <a:lnTo>
                    <a:pt x="1066317" y="2618867"/>
                  </a:lnTo>
                  <a:lnTo>
                    <a:pt x="2601163" y="1676819"/>
                  </a:lnTo>
                  <a:lnTo>
                    <a:pt x="2602890" y="1679702"/>
                  </a:lnTo>
                  <a:lnTo>
                    <a:pt x="2608884" y="1681213"/>
                  </a:lnTo>
                  <a:lnTo>
                    <a:pt x="2609367" y="1687068"/>
                  </a:lnTo>
                  <a:lnTo>
                    <a:pt x="2617876" y="1694053"/>
                  </a:lnTo>
                  <a:lnTo>
                    <a:pt x="2624099" y="1693418"/>
                  </a:lnTo>
                  <a:lnTo>
                    <a:pt x="2627655" y="1689227"/>
                  </a:lnTo>
                  <a:lnTo>
                    <a:pt x="2630233" y="1686077"/>
                  </a:lnTo>
                  <a:lnTo>
                    <a:pt x="2627528" y="1691132"/>
                  </a:lnTo>
                  <a:lnTo>
                    <a:pt x="2624861" y="1695958"/>
                  </a:lnTo>
                  <a:lnTo>
                    <a:pt x="2626766" y="1701927"/>
                  </a:lnTo>
                  <a:lnTo>
                    <a:pt x="2629560" y="1703476"/>
                  </a:lnTo>
                  <a:lnTo>
                    <a:pt x="2128418" y="2604643"/>
                  </a:lnTo>
                  <a:lnTo>
                    <a:pt x="2145690" y="2614295"/>
                  </a:lnTo>
                  <a:lnTo>
                    <a:pt x="2675382" y="1661807"/>
                  </a:lnTo>
                  <a:lnTo>
                    <a:pt x="2676410" y="1712976"/>
                  </a:lnTo>
                  <a:lnTo>
                    <a:pt x="2676550" y="1718818"/>
                  </a:lnTo>
                  <a:lnTo>
                    <a:pt x="2681122" y="1723136"/>
                  </a:lnTo>
                  <a:lnTo>
                    <a:pt x="2686583" y="1723009"/>
                  </a:lnTo>
                  <a:lnTo>
                    <a:pt x="2692044" y="1723009"/>
                  </a:lnTo>
                  <a:lnTo>
                    <a:pt x="2692882" y="1722120"/>
                  </a:lnTo>
                  <a:lnTo>
                    <a:pt x="2693695" y="1723009"/>
                  </a:lnTo>
                  <a:lnTo>
                    <a:pt x="2704617" y="1723517"/>
                  </a:lnTo>
                  <a:lnTo>
                    <a:pt x="2709316" y="1719326"/>
                  </a:lnTo>
                  <a:lnTo>
                    <a:pt x="2712021" y="1662328"/>
                  </a:lnTo>
                  <a:lnTo>
                    <a:pt x="3200679" y="2601341"/>
                  </a:lnTo>
                  <a:lnTo>
                    <a:pt x="3218205" y="2592197"/>
                  </a:lnTo>
                  <a:lnTo>
                    <a:pt x="2756636" y="1705267"/>
                  </a:lnTo>
                  <a:lnTo>
                    <a:pt x="2756941" y="1705102"/>
                  </a:lnTo>
                  <a:lnTo>
                    <a:pt x="2761894" y="1702562"/>
                  </a:lnTo>
                  <a:lnTo>
                    <a:pt x="2763672" y="1696593"/>
                  </a:lnTo>
                  <a:lnTo>
                    <a:pt x="2757741" y="1685290"/>
                  </a:lnTo>
                  <a:lnTo>
                    <a:pt x="2764561" y="1693672"/>
                  </a:lnTo>
                  <a:lnTo>
                    <a:pt x="2770911" y="1694307"/>
                  </a:lnTo>
                  <a:lnTo>
                    <a:pt x="2779293" y="1687449"/>
                  </a:lnTo>
                  <a:lnTo>
                    <a:pt x="2779801" y="1683207"/>
                  </a:lnTo>
                  <a:lnTo>
                    <a:pt x="2783992" y="1682242"/>
                  </a:lnTo>
                  <a:lnTo>
                    <a:pt x="2786913" y="1677543"/>
                  </a:lnTo>
                  <a:lnTo>
                    <a:pt x="2787027" y="1677365"/>
                  </a:lnTo>
                  <a:lnTo>
                    <a:pt x="4271924" y="2608580"/>
                  </a:lnTo>
                  <a:lnTo>
                    <a:pt x="4282465" y="2591816"/>
                  </a:lnTo>
                  <a:lnTo>
                    <a:pt x="2783344" y="1651685"/>
                  </a:lnTo>
                  <a:lnTo>
                    <a:pt x="5330977" y="2610485"/>
                  </a:lnTo>
                  <a:lnTo>
                    <a:pt x="5337962" y="259194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E3F0DF1B-39F0-FCE0-FCB9-15D435CDA688}"/>
                </a:ext>
              </a:extLst>
            </p:cNvPr>
            <p:cNvSpPr/>
            <p:nvPr/>
          </p:nvSpPr>
          <p:spPr>
            <a:xfrm>
              <a:off x="1030997" y="3147313"/>
              <a:ext cx="2183753" cy="886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A16249BD-28AD-6D2A-3464-165A720AEA75}"/>
                </a:ext>
              </a:extLst>
            </p:cNvPr>
            <p:cNvSpPr/>
            <p:nvPr/>
          </p:nvSpPr>
          <p:spPr>
            <a:xfrm>
              <a:off x="4061206" y="3127375"/>
              <a:ext cx="2182672" cy="9030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object 15">
            <a:extLst>
              <a:ext uri="{FF2B5EF4-FFF2-40B4-BE49-F238E27FC236}">
                <a16:creationId xmlns:a16="http://schemas.microsoft.com/office/drawing/2014/main" id="{7353D51C-4105-D0F6-FD66-7C124551B456}"/>
              </a:ext>
            </a:extLst>
          </p:cNvPr>
          <p:cNvSpPr txBox="1"/>
          <p:nvPr/>
        </p:nvSpPr>
        <p:spPr>
          <a:xfrm>
            <a:off x="6669158" y="5727185"/>
            <a:ext cx="913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EB00621C-C140-30FE-B703-1E11803D3977}"/>
              </a:ext>
            </a:extLst>
          </p:cNvPr>
          <p:cNvSpPr txBox="1"/>
          <p:nvPr/>
        </p:nvSpPr>
        <p:spPr>
          <a:xfrm>
            <a:off x="1796448" y="5673578"/>
            <a:ext cx="4365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998F83E2-7C65-2086-6F77-8B4FBC3B359E}"/>
              </a:ext>
            </a:extLst>
          </p:cNvPr>
          <p:cNvSpPr txBox="1"/>
          <p:nvPr/>
        </p:nvSpPr>
        <p:spPr>
          <a:xfrm>
            <a:off x="2601401" y="5682542"/>
            <a:ext cx="7929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700E0211-1ACC-F19A-273D-0B48146AB314}"/>
              </a:ext>
            </a:extLst>
          </p:cNvPr>
          <p:cNvSpPr txBox="1"/>
          <p:nvPr/>
        </p:nvSpPr>
        <p:spPr>
          <a:xfrm>
            <a:off x="3670725" y="5700472"/>
            <a:ext cx="49421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8EA77A9F-6901-0C4A-E1C6-64CB95A412CB}"/>
              </a:ext>
            </a:extLst>
          </p:cNvPr>
          <p:cNvSpPr txBox="1"/>
          <p:nvPr/>
        </p:nvSpPr>
        <p:spPr>
          <a:xfrm>
            <a:off x="3995111" y="1616709"/>
            <a:ext cx="11255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positi</a:t>
            </a:r>
            <a:r>
              <a:rPr kumimoji="0" sz="1800" b="1" i="0" u="none" strike="noStrike" kern="1200" cap="none" spc="-25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4" name="object 20">
            <a:extLst>
              <a:ext uri="{FF2B5EF4-FFF2-40B4-BE49-F238E27FC236}">
                <a16:creationId xmlns:a16="http://schemas.microsoft.com/office/drawing/2014/main" id="{A5DA6EC1-CFD3-DA83-9C7D-DA6B4F7AA9E9}"/>
              </a:ext>
            </a:extLst>
          </p:cNvPr>
          <p:cNvSpPr txBox="1"/>
          <p:nvPr/>
        </p:nvSpPr>
        <p:spPr>
          <a:xfrm>
            <a:off x="1952363" y="2695538"/>
            <a:ext cx="24118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Sentence</a:t>
            </a:r>
            <a:r>
              <a:rPr kumimoji="0" sz="1800" b="0" i="0" u="none" strike="noStrike" kern="1200" cap="none" spc="-45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encoding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58" name="object 22">
            <a:extLst>
              <a:ext uri="{FF2B5EF4-FFF2-40B4-BE49-F238E27FC236}">
                <a16:creationId xmlns:a16="http://schemas.microsoft.com/office/drawing/2014/main" id="{447A0CCC-ADFD-0B74-ADB8-9875B4DBC928}"/>
              </a:ext>
            </a:extLst>
          </p:cNvPr>
          <p:cNvGrpSpPr/>
          <p:nvPr/>
        </p:nvGrpSpPr>
        <p:grpSpPr>
          <a:xfrm>
            <a:off x="4563797" y="2493651"/>
            <a:ext cx="1226702" cy="2874047"/>
            <a:chOff x="3976050" y="2161643"/>
            <a:chExt cx="1413594" cy="3250564"/>
          </a:xfrm>
        </p:grpSpPr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7F6C5692-C804-4C91-8897-DC1A27E6A8E3}"/>
                </a:ext>
              </a:extLst>
            </p:cNvPr>
            <p:cNvSpPr/>
            <p:nvPr/>
          </p:nvSpPr>
          <p:spPr>
            <a:xfrm>
              <a:off x="4302524" y="2161643"/>
              <a:ext cx="1087120" cy="1822450"/>
            </a:xfrm>
            <a:custGeom>
              <a:avLst/>
              <a:gdLst/>
              <a:ahLst/>
              <a:cxnLst/>
              <a:rect l="l" t="t" r="r" b="b"/>
              <a:pathLst>
                <a:path w="1087120" h="1822450">
                  <a:moveTo>
                    <a:pt x="6858" y="1725295"/>
                  </a:moveTo>
                  <a:lnTo>
                    <a:pt x="0" y="1822196"/>
                  </a:lnTo>
                  <a:lnTo>
                    <a:pt x="81661" y="1769491"/>
                  </a:lnTo>
                  <a:lnTo>
                    <a:pt x="77791" y="1767205"/>
                  </a:lnTo>
                  <a:lnTo>
                    <a:pt x="49275" y="1767205"/>
                  </a:lnTo>
                  <a:lnTo>
                    <a:pt x="24384" y="1752473"/>
                  </a:lnTo>
                  <a:lnTo>
                    <a:pt x="31761" y="1740008"/>
                  </a:lnTo>
                  <a:lnTo>
                    <a:pt x="6858" y="1725295"/>
                  </a:lnTo>
                  <a:close/>
                </a:path>
                <a:path w="1087120" h="1822450">
                  <a:moveTo>
                    <a:pt x="31761" y="1740008"/>
                  </a:moveTo>
                  <a:lnTo>
                    <a:pt x="24384" y="1752473"/>
                  </a:lnTo>
                  <a:lnTo>
                    <a:pt x="49275" y="1767205"/>
                  </a:lnTo>
                  <a:lnTo>
                    <a:pt x="56664" y="1754722"/>
                  </a:lnTo>
                  <a:lnTo>
                    <a:pt x="31761" y="1740008"/>
                  </a:lnTo>
                  <a:close/>
                </a:path>
                <a:path w="1087120" h="1822450">
                  <a:moveTo>
                    <a:pt x="56664" y="1754722"/>
                  </a:moveTo>
                  <a:lnTo>
                    <a:pt x="49275" y="1767205"/>
                  </a:lnTo>
                  <a:lnTo>
                    <a:pt x="77791" y="1767205"/>
                  </a:lnTo>
                  <a:lnTo>
                    <a:pt x="56664" y="1754722"/>
                  </a:lnTo>
                  <a:close/>
                </a:path>
                <a:path w="1087120" h="1822450">
                  <a:moveTo>
                    <a:pt x="1061720" y="0"/>
                  </a:moveTo>
                  <a:lnTo>
                    <a:pt x="31761" y="1740008"/>
                  </a:lnTo>
                  <a:lnTo>
                    <a:pt x="56664" y="1754722"/>
                  </a:lnTo>
                  <a:lnTo>
                    <a:pt x="1086612" y="14732"/>
                  </a:lnTo>
                  <a:lnTo>
                    <a:pt x="10617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BEC01230-89B4-9BDB-6F2C-75F69956374B}"/>
                </a:ext>
              </a:extLst>
            </p:cNvPr>
            <p:cNvSpPr/>
            <p:nvPr/>
          </p:nvSpPr>
          <p:spPr>
            <a:xfrm>
              <a:off x="3976050" y="3984092"/>
              <a:ext cx="672465" cy="1428115"/>
            </a:xfrm>
            <a:custGeom>
              <a:avLst/>
              <a:gdLst/>
              <a:ahLst/>
              <a:cxnLst/>
              <a:rect l="l" t="t" r="r" b="b"/>
              <a:pathLst>
                <a:path w="672464" h="1428114">
                  <a:moveTo>
                    <a:pt x="0" y="1427988"/>
                  </a:moveTo>
                  <a:lnTo>
                    <a:pt x="672084" y="1427988"/>
                  </a:lnTo>
                  <a:lnTo>
                    <a:pt x="672084" y="0"/>
                  </a:lnTo>
                  <a:lnTo>
                    <a:pt x="0" y="0"/>
                  </a:lnTo>
                  <a:lnTo>
                    <a:pt x="0" y="1427988"/>
                  </a:lnTo>
                  <a:close/>
                </a:path>
              </a:pathLst>
            </a:custGeom>
            <a:ln w="28956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F6C414B-73A1-C9B6-4C1D-03460DF2FD08}"/>
              </a:ext>
            </a:extLst>
          </p:cNvPr>
          <p:cNvSpPr txBox="1"/>
          <p:nvPr/>
        </p:nvSpPr>
        <p:spPr>
          <a:xfrm>
            <a:off x="5787751" y="1718579"/>
            <a:ext cx="2738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056"/>
                </a:solidFill>
                <a:cs typeface="Calibri"/>
              </a:rPr>
              <a:t>Hidden state for "terribly" only encodes text from the left, but text on right might be useful</a:t>
            </a:r>
          </a:p>
        </p:txBody>
      </p:sp>
    </p:spTree>
    <p:extLst>
      <p:ext uri="{BB962C8B-B14F-4D97-AF65-F5344CB8AC3E}">
        <p14:creationId xmlns:p14="http://schemas.microsoft.com/office/powerpoint/2010/main" val="93166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How?</a:t>
            </a:r>
            <a:endParaRPr lang="en-US" b="1">
              <a:cs typeface="Calibri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Keep another hidden state for new direction: </a:t>
            </a:r>
            <a:r>
              <a:rPr lang="en-US" sz="1800" b="1" i="1">
                <a:ea typeface="+mn-lt"/>
                <a:cs typeface="+mn-lt"/>
              </a:rPr>
              <a:t>s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 = f(</a:t>
            </a:r>
            <a:r>
              <a:rPr lang="en-US" sz="1800" b="1" i="1">
                <a:ea typeface="+mn-lt"/>
                <a:cs typeface="+mn-lt"/>
              </a:rPr>
              <a:t>W</a:t>
            </a:r>
            <a:r>
              <a:rPr lang="en-US" sz="1800" i="1" baseline="-25000">
                <a:ea typeface="+mn-lt"/>
                <a:cs typeface="+mn-lt"/>
              </a:rPr>
              <a:t>e</a:t>
            </a:r>
            <a:r>
              <a:rPr lang="en-US" sz="1800" b="1" i="1">
                <a:ea typeface="+mn-lt"/>
                <a:cs typeface="+mn-lt"/>
              </a:rPr>
              <a:t>e</a:t>
            </a:r>
            <a:r>
              <a:rPr lang="en-US" sz="1800" i="1" baseline="-25000">
                <a:ea typeface="+mn-lt"/>
                <a:cs typeface="+mn-lt"/>
              </a:rPr>
              <a:t>t</a:t>
            </a:r>
            <a:r>
              <a:rPr lang="en-US" sz="1800" i="1">
                <a:ea typeface="+mn-lt"/>
                <a:cs typeface="+mn-lt"/>
              </a:rPr>
              <a:t> + </a:t>
            </a:r>
            <a:r>
              <a:rPr lang="en-US" sz="1800" b="1" i="1">
                <a:ea typeface="+mn-lt"/>
                <a:cs typeface="+mn-lt"/>
              </a:rPr>
              <a:t>W</a:t>
            </a:r>
            <a:r>
              <a:rPr lang="en-US" sz="1800" i="1" baseline="-25000">
                <a:ea typeface="+mn-lt"/>
                <a:cs typeface="+mn-lt"/>
              </a:rPr>
              <a:t>s</a:t>
            </a:r>
            <a:r>
              <a:rPr lang="en-US" sz="1800" b="1" i="1">
                <a:ea typeface="+mn-lt"/>
                <a:cs typeface="+mn-lt"/>
              </a:rPr>
              <a:t>s</a:t>
            </a:r>
            <a:r>
              <a:rPr lang="en-US" sz="1800" i="1" baseline="-25000">
                <a:ea typeface="+mn-lt"/>
                <a:cs typeface="+mn-lt"/>
              </a:rPr>
              <a:t>t+1 </a:t>
            </a:r>
            <a:r>
              <a:rPr lang="en-US" sz="1800" i="1">
                <a:ea typeface="+mn-lt"/>
                <a:cs typeface="+mn-lt"/>
              </a:rPr>
              <a:t>+ </a:t>
            </a:r>
            <a:r>
              <a:rPr lang="en-US" sz="1800" b="1" i="1">
                <a:ea typeface="+mn-lt"/>
                <a:cs typeface="+mn-lt"/>
              </a:rPr>
              <a:t>b</a:t>
            </a:r>
            <a:r>
              <a:rPr lang="en-US" sz="1800" i="1" baseline="-25000">
                <a:ea typeface="+mn-lt"/>
                <a:cs typeface="+mn-lt"/>
              </a:rPr>
              <a:t>s</a:t>
            </a:r>
            <a:r>
              <a:rPr lang="en-US" sz="1800" i="1">
                <a:ea typeface="+mn-lt"/>
                <a:cs typeface="+mn-lt"/>
              </a:rPr>
              <a:t>)</a:t>
            </a:r>
            <a:endParaRPr lang="en-US" sz="1800">
              <a:ea typeface="+mn-lt"/>
              <a:cs typeface="+mn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sz="2200" i="1">
              <a:ea typeface="Calibri"/>
              <a:cs typeface="Calibri"/>
            </a:endParaRPr>
          </a:p>
          <a:p>
            <a:endParaRPr lang="en-US" sz="2200" i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8A506D9-FDA1-F718-14DA-FB7D394E35F9}"/>
              </a:ext>
            </a:extLst>
          </p:cNvPr>
          <p:cNvSpPr txBox="1"/>
          <p:nvPr/>
        </p:nvSpPr>
        <p:spPr>
          <a:xfrm>
            <a:off x="5540037" y="5819110"/>
            <a:ext cx="88429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er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ib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D95844D-1637-5809-D228-20EFC9685999}"/>
              </a:ext>
            </a:extLst>
          </p:cNvPr>
          <p:cNvSpPr txBox="1"/>
          <p:nvPr/>
        </p:nvSpPr>
        <p:spPr>
          <a:xfrm>
            <a:off x="6457837" y="5828074"/>
            <a:ext cx="10119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1800" b="0" i="1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6DA3FD2-9194-ABFE-7BE4-586EBC87BCA5}"/>
              </a:ext>
            </a:extLst>
          </p:cNvPr>
          <p:cNvSpPr txBox="1"/>
          <p:nvPr/>
        </p:nvSpPr>
        <p:spPr>
          <a:xfrm>
            <a:off x="7575280" y="5828074"/>
            <a:ext cx="100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CC38E04-D353-E3A7-3E3C-3527ECBA3B35}"/>
              </a:ext>
            </a:extLst>
          </p:cNvPr>
          <p:cNvSpPr txBox="1"/>
          <p:nvPr/>
        </p:nvSpPr>
        <p:spPr>
          <a:xfrm>
            <a:off x="3300998" y="5818984"/>
            <a:ext cx="409612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972FCC0-622C-B31B-1BA3-F0816285ED18}"/>
              </a:ext>
            </a:extLst>
          </p:cNvPr>
          <p:cNvSpPr txBox="1"/>
          <p:nvPr/>
        </p:nvSpPr>
        <p:spPr>
          <a:xfrm>
            <a:off x="4022776" y="5818985"/>
            <a:ext cx="738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AB4F73B-716D-7CCA-1B7F-F6261C57A875}"/>
              </a:ext>
            </a:extLst>
          </p:cNvPr>
          <p:cNvSpPr txBox="1"/>
          <p:nvPr/>
        </p:nvSpPr>
        <p:spPr>
          <a:xfrm>
            <a:off x="4906689" y="5818985"/>
            <a:ext cx="493581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3E2011E3-32A7-B3F3-728F-464091257EED}"/>
              </a:ext>
            </a:extLst>
          </p:cNvPr>
          <p:cNvSpPr/>
          <p:nvPr/>
        </p:nvSpPr>
        <p:spPr>
          <a:xfrm>
            <a:off x="3334690" y="1926604"/>
            <a:ext cx="4853851" cy="3892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3A1540EF-5786-91CD-42E7-1D666F93B8F9}"/>
              </a:ext>
            </a:extLst>
          </p:cNvPr>
          <p:cNvSpPr txBox="1"/>
          <p:nvPr/>
        </p:nvSpPr>
        <p:spPr>
          <a:xfrm>
            <a:off x="1972856" y="4897718"/>
            <a:ext cx="1330213" cy="2898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Forward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CCF6D3E2-9836-895D-1095-110A7F77CE43}"/>
              </a:ext>
            </a:extLst>
          </p:cNvPr>
          <p:cNvSpPr txBox="1"/>
          <p:nvPr/>
        </p:nvSpPr>
        <p:spPr>
          <a:xfrm>
            <a:off x="1822066" y="3899587"/>
            <a:ext cx="1441189" cy="2907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Backward</a:t>
            </a:r>
            <a:r>
              <a:rPr kumimoji="0" sz="1800" b="0" i="0" u="none" strike="noStrike" kern="1200" cap="none" spc="-7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A81B6934-B26E-78D5-664C-E35E69F06FD3}"/>
              </a:ext>
            </a:extLst>
          </p:cNvPr>
          <p:cNvSpPr txBox="1"/>
          <p:nvPr/>
        </p:nvSpPr>
        <p:spPr>
          <a:xfrm>
            <a:off x="637116" y="2515631"/>
            <a:ext cx="2659156" cy="29878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Con</a:t>
            </a:r>
            <a:r>
              <a:rPr kumimoji="0" b="0" i="0" u="none" strike="noStrike" kern="1200" cap="none" spc="-1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ca</a:t>
            </a:r>
            <a:r>
              <a:rPr kumimoji="0" b="0" i="0" u="none" strike="noStrike" kern="1200" cap="none" spc="-3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t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e</a:t>
            </a:r>
            <a:r>
              <a:rPr kumimoji="0" b="0" i="0" u="none" strike="noStrike" kern="1200" cap="none" spc="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n</a:t>
            </a:r>
            <a:r>
              <a:rPr kumimoji="0" b="0" i="0" u="none" strike="noStrike" kern="1200" cap="none" spc="-1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a</a:t>
            </a:r>
            <a:r>
              <a:rPr kumimoji="0" b="0" i="0" u="none" strike="noStrike" kern="1200" cap="none" spc="-3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t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ed</a:t>
            </a:r>
            <a:r>
              <a:rPr lang="en-US">
                <a:solidFill>
                  <a:srgbClr val="7E7E7E"/>
                </a:solidFill>
                <a:latin typeface="Calibri"/>
                <a:cs typeface="Carlito"/>
              </a:rPr>
              <a:t> 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hidden</a:t>
            </a:r>
            <a:r>
              <a:rPr kumimoji="0" b="0" i="0" u="none" strike="noStrike" kern="1200" cap="none" spc="-2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b="0" i="0" u="none" strike="noStrike" kern="1200" cap="none" spc="-2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states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097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dirty="0">
                <a:cs typeface="Calibri"/>
              </a:rPr>
              <a:t>Note that in previous slide, hidden states are concatenated to produce single representation of input sequence.</a:t>
            </a: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In practice, can aggregate them in any way, e.g. element-wise addition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b="1" dirty="0">
                <a:cs typeface="Calibri"/>
              </a:rPr>
              <a:t>How do we produce an output with the resulting hidden state?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That depends on what we need for our task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E.g. for sequence classification</a:t>
            </a:r>
            <a:endParaRPr lang="en-US" dirty="0">
              <a:cs typeface="Calibri"/>
            </a:endParaRPr>
          </a:p>
          <a:p>
            <a:pPr>
              <a:buChar char="•"/>
            </a:pPr>
            <a:endParaRPr lang="en-US" sz="2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28F57FAC-487C-5D1C-4EED-3E98E6D2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75" y="3214871"/>
            <a:ext cx="4248332" cy="2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4B957-FBC3-7219-D6E8-F02AFCEE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1CE-2424-4E4B-6C1C-6EB745C6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C66A-5F3D-44D3-739B-0AA40C4D6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designed to represent sequences</a:t>
            </a:r>
            <a:endParaRPr lang="en-US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Either a representation for each step, or for the entire sequence</a:t>
            </a:r>
          </a:p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deep in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Hidden states at time step </a:t>
            </a:r>
            <a:r>
              <a:rPr lang="en-US" sz="1800" i="1">
                <a:ea typeface="Calibri"/>
                <a:cs typeface="Calibri"/>
              </a:rPr>
              <a:t>t</a:t>
            </a:r>
            <a:r>
              <a:rPr lang="en-US" sz="1800">
                <a:ea typeface="Calibri"/>
                <a:cs typeface="Calibri"/>
              </a:rPr>
              <a:t> encodes sequence until </a:t>
            </a:r>
            <a:r>
              <a:rPr lang="en-US" sz="1800" i="1">
                <a:ea typeface="Calibri"/>
                <a:cs typeface="Calibri"/>
              </a:rPr>
              <a:t>t 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Shared parameters across time steps 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Thus, hidden states act as model memory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flexible/expressive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Sequence labeling: one output per time step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Sequence classification: one output for each sequence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They can be: </a:t>
            </a:r>
            <a:r>
              <a:rPr lang="en-US" sz="2000" b="1">
                <a:ea typeface="Calibri"/>
                <a:cs typeface="Calibri"/>
              </a:rPr>
              <a:t>bidirectional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Encode sequences based on previous and subsequent steps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b="1">
                <a:ea typeface="Calibri"/>
                <a:cs typeface="Calibri"/>
              </a:rPr>
              <a:t>Main advantage</a:t>
            </a:r>
            <a:r>
              <a:rPr lang="en-US" sz="2000">
                <a:ea typeface="Calibri"/>
                <a:cs typeface="Calibri"/>
              </a:rPr>
              <a:t> for language modeling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Can encode infinitely long sequences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In practice, difficult to encode long sequences (more later)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6907-2AFA-8C5A-ADDF-570DE62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3018-C9DA-2C91-13E4-E0854738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>
                <a:cs typeface="Calibri"/>
              </a:rPr>
              <a:t>Training RNNs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Training RNNs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cs typeface="Calibri"/>
              </a:rPr>
              <a:t>As with other deep networks in NLP: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b="1" dirty="0">
                <a:ea typeface="Calibri"/>
                <a:cs typeface="Calibri"/>
              </a:rPr>
              <a:t>self-supervision + backprop</a:t>
            </a:r>
          </a:p>
          <a:p>
            <a:r>
              <a:rPr lang="en-US" sz="2000" dirty="0">
                <a:ea typeface="Calibri"/>
                <a:cs typeface="Calibri"/>
              </a:rPr>
              <a:t>However, RNNs are deep in time</a:t>
            </a:r>
          </a:p>
          <a:p>
            <a:pPr lvl="1">
              <a:buChar char="•"/>
            </a:pP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f(</a:t>
            </a:r>
            <a:r>
              <a:rPr lang="en-US" sz="1800" b="1" i="1" dirty="0" err="1">
                <a:ea typeface="+mn-lt"/>
                <a:cs typeface="+mn-lt"/>
              </a:rPr>
              <a:t>Wx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)</a:t>
            </a:r>
            <a:endParaRPr lang="en-US" sz="1600" dirty="0">
              <a:ea typeface="+mn-lt"/>
              <a:cs typeface="+mn-lt"/>
            </a:endParaRP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That is, we produce a </a:t>
            </a:r>
            <a:r>
              <a:rPr lang="en-US" sz="1800" i="1" dirty="0">
                <a:ea typeface="+mn-lt"/>
                <a:cs typeface="+mn-lt"/>
              </a:rPr>
              <a:t>representation for a different input at each time step</a:t>
            </a:r>
          </a:p>
          <a:p>
            <a:r>
              <a:rPr lang="en-US" sz="2000" dirty="0">
                <a:ea typeface="+mn-lt"/>
                <a:cs typeface="+mn-lt"/>
              </a:rPr>
              <a:t>Thus, </a:t>
            </a:r>
            <a:r>
              <a:rPr lang="en-US" sz="2000" b="1" dirty="0">
                <a:ea typeface="+mn-lt"/>
                <a:cs typeface="+mn-lt"/>
              </a:rPr>
              <a:t>we can compute a loss value at each time step!</a:t>
            </a:r>
          </a:p>
          <a:p>
            <a:r>
              <a:rPr lang="en-US" sz="2000" dirty="0">
                <a:ea typeface="+mn-lt"/>
                <a:cs typeface="+mn-lt"/>
              </a:rPr>
              <a:t>Specifically, the cross-entropy at time step </a:t>
            </a:r>
            <a:r>
              <a:rPr lang="en-US" sz="2000" i="1" dirty="0">
                <a:ea typeface="+mn-lt"/>
                <a:cs typeface="+mn-lt"/>
              </a:rPr>
              <a:t>t</a:t>
            </a:r>
            <a:r>
              <a:rPr lang="en-US" sz="2000" dirty="0">
                <a:ea typeface="+mn-lt"/>
                <a:cs typeface="+mn-lt"/>
              </a:rPr>
              <a:t> is given by: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       where </a:t>
            </a:r>
            <a:r>
              <a:rPr lang="en-US" sz="1800" b="1" dirty="0">
                <a:ea typeface="+mn-lt"/>
                <a:cs typeface="+mn-lt"/>
              </a:rPr>
              <a:t>y</a:t>
            </a:r>
            <a:r>
              <a:rPr lang="en-US" sz="1800" baseline="30000" dirty="0">
                <a:ea typeface="+mn-lt"/>
                <a:cs typeface="+mn-lt"/>
              </a:rPr>
              <a:t>(t)</a:t>
            </a:r>
            <a:r>
              <a:rPr lang="en-US" sz="1800" dirty="0">
                <a:ea typeface="+mn-lt"/>
                <a:cs typeface="+mn-lt"/>
              </a:rPr>
              <a:t> is probability of true next word at time step t, and </a:t>
            </a:r>
            <a:r>
              <a:rPr lang="en-US" sz="1800" b="1" dirty="0"/>
              <a:t>ŷ</a:t>
            </a:r>
            <a:r>
              <a:rPr lang="en-US" sz="1800" baseline="30000" dirty="0"/>
              <a:t>(t) </a:t>
            </a:r>
            <a:r>
              <a:rPr lang="en-US" sz="1800" dirty="0"/>
              <a:t>is predicted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/>
              <a:t>   probability for that next word</a:t>
            </a:r>
            <a:endParaRPr lang="en-US" sz="1800" dirty="0">
              <a:ea typeface="Calibri"/>
              <a:cs typeface="Calibri"/>
            </a:endParaRPr>
          </a:p>
          <a:p>
            <a:pPr marL="285750" indent="-285750"/>
            <a:r>
              <a:rPr lang="en-US" sz="2000" dirty="0">
                <a:ea typeface="+mn-lt"/>
                <a:cs typeface="+mn-lt"/>
              </a:rPr>
              <a:t>We then average these losses over entire input/batch/corpus, denoted </a:t>
            </a:r>
            <a:r>
              <a:rPr lang="en-US" sz="2000" i="1" dirty="0">
                <a:ea typeface="+mn-lt"/>
                <a:cs typeface="+mn-lt"/>
              </a:rPr>
              <a:t>T</a:t>
            </a: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68DBC-5DED-05F4-BC44-74957C8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304093"/>
            <a:ext cx="4572000" cy="640582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7BF3EC13-573F-723A-4D10-52D88777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075963"/>
            <a:ext cx="4572000" cy="9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Language is a Temporal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25240"/>
            <a:ext cx="7776000" cy="4938900"/>
          </a:xfrm>
        </p:spPr>
        <p:txBody>
          <a:bodyPr/>
          <a:lstStyle/>
          <a:p>
            <a:r>
              <a:rPr lang="en-US" sz="2000" b="1" dirty="0">
                <a:cs typeface="Calibri"/>
              </a:rPr>
              <a:t>Language </a:t>
            </a:r>
            <a:r>
              <a:rPr lang="en-US" sz="2000" dirty="0">
                <a:cs typeface="Calibri"/>
              </a:rPr>
              <a:t>is essentially a </a:t>
            </a:r>
            <a:r>
              <a:rPr lang="en-US" sz="2000" b="1" dirty="0">
                <a:cs typeface="Calibri"/>
              </a:rPr>
              <a:t>signal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Sounds flow to form semantically meaningful messages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Words flow to form sentences, sentences to form paragraphs, etc.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Different language models (LMs) represent/use time differently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N-gram LMs? Predict next word based on previous n - 1 words 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FNN-based LMs? Move input window over time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This lecture, new type of model: </a:t>
            </a:r>
            <a:r>
              <a:rPr lang="en-US" sz="2000" b="1" dirty="0">
                <a:cs typeface="Calibri"/>
              </a:rPr>
              <a:t>recurrent neural networks (RNNs)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Represent time differently (quite explicitly)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Addresses some issues with FNN-based LMs like Bengio's (e.g. input size)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New challenges, e.g. gradient flow over time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RNNs were </a:t>
            </a:r>
            <a:r>
              <a:rPr lang="en-US" sz="2000" b="1" dirty="0">
                <a:cs typeface="Calibri"/>
              </a:rPr>
              <a:t>essentially replaced by the transformer architecture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But their modeling approach important, may become relevant again (</a:t>
            </a:r>
            <a:r>
              <a:rPr lang="en-US" sz="1800" dirty="0">
                <a:cs typeface="Calibri"/>
                <a:hlinkClick r:id="rId2"/>
              </a:rPr>
              <a:t>Gu et al. 2023</a:t>
            </a:r>
            <a:r>
              <a:rPr lang="en-US" sz="1800" dirty="0">
                <a:cs typeface="Calibri"/>
              </a:rPr>
              <a:t>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look at the transformer architecture in the next lecture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EA40-0601-F491-6B51-B3E1DBDD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69" y="576886"/>
            <a:ext cx="6104430" cy="496431"/>
          </a:xfrm>
        </p:spPr>
        <p:txBody>
          <a:bodyPr/>
          <a:lstStyle/>
          <a:p>
            <a:r>
              <a:rPr lang="en-US"/>
              <a:t>Training RNNs (2)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419EF0-4D69-FBB5-7A18-DF95101CFF41}"/>
              </a:ext>
            </a:extLst>
          </p:cNvPr>
          <p:cNvSpPr/>
          <p:nvPr/>
        </p:nvSpPr>
        <p:spPr>
          <a:xfrm>
            <a:off x="3595141" y="5977525"/>
            <a:ext cx="371617" cy="2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3B9E3B-C47B-C826-D127-B55553070169}"/>
              </a:ext>
            </a:extLst>
          </p:cNvPr>
          <p:cNvSpPr/>
          <p:nvPr/>
        </p:nvSpPr>
        <p:spPr>
          <a:xfrm>
            <a:off x="6581999" y="5991440"/>
            <a:ext cx="384048" cy="222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821A82-F856-9564-F9A0-0DDE1456772F}"/>
              </a:ext>
            </a:extLst>
          </p:cNvPr>
          <p:cNvSpPr/>
          <p:nvPr/>
        </p:nvSpPr>
        <p:spPr>
          <a:xfrm>
            <a:off x="5584337" y="5991440"/>
            <a:ext cx="385381" cy="222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6E4E85-FE55-5126-F567-F93A8E23EB30}"/>
              </a:ext>
            </a:extLst>
          </p:cNvPr>
          <p:cNvSpPr/>
          <p:nvPr/>
        </p:nvSpPr>
        <p:spPr>
          <a:xfrm>
            <a:off x="4633007" y="5986801"/>
            <a:ext cx="385303" cy="2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EE2FDE0-FB9B-56B5-B6FE-0AD6C96434FE}"/>
              </a:ext>
            </a:extLst>
          </p:cNvPr>
          <p:cNvGrpSpPr/>
          <p:nvPr/>
        </p:nvGrpSpPr>
        <p:grpSpPr>
          <a:xfrm>
            <a:off x="2322814" y="2592186"/>
            <a:ext cx="5208270" cy="3161226"/>
            <a:chOff x="1013737" y="2582417"/>
            <a:chExt cx="5589270" cy="348361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6FBFEF3-FEF3-A8A6-0058-AA44E8CA2C1A}"/>
                </a:ext>
              </a:extLst>
            </p:cNvPr>
            <p:cNvSpPr/>
            <p:nvPr/>
          </p:nvSpPr>
          <p:spPr>
            <a:xfrm>
              <a:off x="3025478" y="4972966"/>
              <a:ext cx="328619" cy="2045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90CFBD7-4BCB-2E45-6FBB-3E8EBB8FEBAD}"/>
                </a:ext>
              </a:extLst>
            </p:cNvPr>
            <p:cNvSpPr/>
            <p:nvPr/>
          </p:nvSpPr>
          <p:spPr>
            <a:xfrm>
              <a:off x="34975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8164857-C770-EB7D-71DE-A9588E17E8BD}"/>
                </a:ext>
              </a:extLst>
            </p:cNvPr>
            <p:cNvSpPr/>
            <p:nvPr/>
          </p:nvSpPr>
          <p:spPr>
            <a:xfrm>
              <a:off x="34975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A08C8B5-403C-DBF4-FC6C-422EE4ACC04B}"/>
                </a:ext>
              </a:extLst>
            </p:cNvPr>
            <p:cNvSpPr/>
            <p:nvPr/>
          </p:nvSpPr>
          <p:spPr>
            <a:xfrm>
              <a:off x="34975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75A3AF2-9F1D-D7D3-6FB7-10575037AA15}"/>
                </a:ext>
              </a:extLst>
            </p:cNvPr>
            <p:cNvSpPr/>
            <p:nvPr/>
          </p:nvSpPr>
          <p:spPr>
            <a:xfrm>
              <a:off x="34975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63C6B4B-79FA-D168-F858-7E87F64502D6}"/>
                </a:ext>
              </a:extLst>
            </p:cNvPr>
            <p:cNvSpPr/>
            <p:nvPr/>
          </p:nvSpPr>
          <p:spPr>
            <a:xfrm>
              <a:off x="3391661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94F6873-FF63-DEFB-2737-A62C6263F9E0}"/>
                </a:ext>
              </a:extLst>
            </p:cNvPr>
            <p:cNvSpPr/>
            <p:nvPr/>
          </p:nvSpPr>
          <p:spPr>
            <a:xfrm>
              <a:off x="35187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A781D2C-3A6E-2040-A0D4-3FD76AD70544}"/>
                </a:ext>
              </a:extLst>
            </p:cNvPr>
            <p:cNvSpPr/>
            <p:nvPr/>
          </p:nvSpPr>
          <p:spPr>
            <a:xfrm>
              <a:off x="35981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9ECCA9F-E62D-03CF-0E04-2C5CA3C74CEF}"/>
                </a:ext>
              </a:extLst>
            </p:cNvPr>
            <p:cNvSpPr/>
            <p:nvPr/>
          </p:nvSpPr>
          <p:spPr>
            <a:xfrm>
              <a:off x="3633509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462F4F1-918A-3A17-00B7-AFF2AD618CC1}"/>
                </a:ext>
              </a:extLst>
            </p:cNvPr>
            <p:cNvSpPr/>
            <p:nvPr/>
          </p:nvSpPr>
          <p:spPr>
            <a:xfrm>
              <a:off x="35264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F971045-06E7-CC39-8645-D2507AD8C7AB}"/>
                </a:ext>
              </a:extLst>
            </p:cNvPr>
            <p:cNvSpPr/>
            <p:nvPr/>
          </p:nvSpPr>
          <p:spPr>
            <a:xfrm>
              <a:off x="2429255" y="4713732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E666629-458B-469D-EE04-11250CC3BF6C}"/>
                </a:ext>
              </a:extLst>
            </p:cNvPr>
            <p:cNvSpPr/>
            <p:nvPr/>
          </p:nvSpPr>
          <p:spPr>
            <a:xfrm>
              <a:off x="2429255" y="4920995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D794B24-C52A-B6ED-88AD-76529C18CF05}"/>
                </a:ext>
              </a:extLst>
            </p:cNvPr>
            <p:cNvSpPr/>
            <p:nvPr/>
          </p:nvSpPr>
          <p:spPr>
            <a:xfrm>
              <a:off x="2429255" y="5128260"/>
              <a:ext cx="166116" cy="156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17CADF8B-2EEB-54BF-03C2-AB993ED2AE8E}"/>
                </a:ext>
              </a:extLst>
            </p:cNvPr>
            <p:cNvSpPr/>
            <p:nvPr/>
          </p:nvSpPr>
          <p:spPr>
            <a:xfrm>
              <a:off x="2429255" y="5335523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5A842CB-FE2B-D13E-874A-8E7564C0BE20}"/>
                </a:ext>
              </a:extLst>
            </p:cNvPr>
            <p:cNvSpPr/>
            <p:nvPr/>
          </p:nvSpPr>
          <p:spPr>
            <a:xfrm>
              <a:off x="2323337" y="4630673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60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4E6AAC19-47BF-6428-A1CE-2DB6CF8AB1AF}"/>
                </a:ext>
              </a:extLst>
            </p:cNvPr>
            <p:cNvSpPr/>
            <p:nvPr/>
          </p:nvSpPr>
          <p:spPr>
            <a:xfrm>
              <a:off x="2452115" y="5587745"/>
              <a:ext cx="111760" cy="438784"/>
            </a:xfrm>
            <a:custGeom>
              <a:avLst/>
              <a:gdLst/>
              <a:ahLst/>
              <a:cxnLst/>
              <a:rect l="l" t="t" r="r" b="b"/>
              <a:pathLst>
                <a:path w="111760" h="438785">
                  <a:moveTo>
                    <a:pt x="54792" y="39300"/>
                  </a:moveTo>
                  <a:lnTo>
                    <a:pt x="45199" y="56397"/>
                  </a:lnTo>
                  <a:lnTo>
                    <a:pt x="51688" y="438226"/>
                  </a:lnTo>
                  <a:lnTo>
                    <a:pt x="71500" y="437895"/>
                  </a:lnTo>
                  <a:lnTo>
                    <a:pt x="65013" y="56161"/>
                  </a:lnTo>
                  <a:lnTo>
                    <a:pt x="54792" y="39300"/>
                  </a:lnTo>
                  <a:close/>
                </a:path>
                <a:path w="111760" h="438785">
                  <a:moveTo>
                    <a:pt x="54101" y="0"/>
                  </a:moveTo>
                  <a:lnTo>
                    <a:pt x="0" y="96481"/>
                  </a:lnTo>
                  <a:lnTo>
                    <a:pt x="1650" y="102527"/>
                  </a:lnTo>
                  <a:lnTo>
                    <a:pt x="6476" y="105194"/>
                  </a:lnTo>
                  <a:lnTo>
                    <a:pt x="11175" y="107873"/>
                  </a:lnTo>
                  <a:lnTo>
                    <a:pt x="17271" y="106171"/>
                  </a:lnTo>
                  <a:lnTo>
                    <a:pt x="45199" y="56397"/>
                  </a:lnTo>
                  <a:lnTo>
                    <a:pt x="44576" y="19773"/>
                  </a:lnTo>
                  <a:lnTo>
                    <a:pt x="64388" y="19443"/>
                  </a:lnTo>
                  <a:lnTo>
                    <a:pt x="65885" y="19443"/>
                  </a:lnTo>
                  <a:lnTo>
                    <a:pt x="54101" y="0"/>
                  </a:lnTo>
                  <a:close/>
                </a:path>
                <a:path w="111760" h="438785">
                  <a:moveTo>
                    <a:pt x="65885" y="19443"/>
                  </a:moveTo>
                  <a:lnTo>
                    <a:pt x="64388" y="19443"/>
                  </a:lnTo>
                  <a:lnTo>
                    <a:pt x="65013" y="56161"/>
                  </a:lnTo>
                  <a:lnTo>
                    <a:pt x="91693" y="100177"/>
                  </a:lnTo>
                  <a:lnTo>
                    <a:pt x="94487" y="104851"/>
                  </a:lnTo>
                  <a:lnTo>
                    <a:pt x="100583" y="106349"/>
                  </a:lnTo>
                  <a:lnTo>
                    <a:pt x="109981" y="100672"/>
                  </a:lnTo>
                  <a:lnTo>
                    <a:pt x="111506" y="94589"/>
                  </a:lnTo>
                  <a:lnTo>
                    <a:pt x="108584" y="89903"/>
                  </a:lnTo>
                  <a:lnTo>
                    <a:pt x="65885" y="19443"/>
                  </a:lnTo>
                  <a:close/>
                </a:path>
                <a:path w="111760" h="438785">
                  <a:moveTo>
                    <a:pt x="64388" y="19443"/>
                  </a:moveTo>
                  <a:lnTo>
                    <a:pt x="44576" y="19773"/>
                  </a:lnTo>
                  <a:lnTo>
                    <a:pt x="45199" y="56397"/>
                  </a:lnTo>
                  <a:lnTo>
                    <a:pt x="54792" y="39300"/>
                  </a:lnTo>
                  <a:lnTo>
                    <a:pt x="45973" y="24752"/>
                  </a:lnTo>
                  <a:lnTo>
                    <a:pt x="63118" y="24460"/>
                  </a:lnTo>
                  <a:lnTo>
                    <a:pt x="64474" y="24460"/>
                  </a:lnTo>
                  <a:lnTo>
                    <a:pt x="64388" y="19443"/>
                  </a:lnTo>
                  <a:close/>
                </a:path>
                <a:path w="111760" h="438785">
                  <a:moveTo>
                    <a:pt x="64474" y="24460"/>
                  </a:moveTo>
                  <a:lnTo>
                    <a:pt x="63118" y="24460"/>
                  </a:lnTo>
                  <a:lnTo>
                    <a:pt x="54792" y="39300"/>
                  </a:lnTo>
                  <a:lnTo>
                    <a:pt x="65013" y="56161"/>
                  </a:lnTo>
                  <a:lnTo>
                    <a:pt x="64474" y="24460"/>
                  </a:lnTo>
                  <a:close/>
                </a:path>
                <a:path w="111760" h="438785">
                  <a:moveTo>
                    <a:pt x="63118" y="24460"/>
                  </a:moveTo>
                  <a:lnTo>
                    <a:pt x="45973" y="24752"/>
                  </a:lnTo>
                  <a:lnTo>
                    <a:pt x="54792" y="39300"/>
                  </a:lnTo>
                  <a:lnTo>
                    <a:pt x="63118" y="2446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74E4353-0DD0-D68A-70BF-14570CADBEB0}"/>
                </a:ext>
              </a:extLst>
            </p:cNvPr>
            <p:cNvSpPr/>
            <p:nvPr/>
          </p:nvSpPr>
          <p:spPr>
            <a:xfrm>
              <a:off x="2546603" y="5731763"/>
              <a:ext cx="234695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6200749-48CC-E279-2170-3B1CBB69C0CD}"/>
                </a:ext>
              </a:extLst>
            </p:cNvPr>
            <p:cNvSpPr/>
            <p:nvPr/>
          </p:nvSpPr>
          <p:spPr>
            <a:xfrm>
              <a:off x="2565332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095BB7B-04C0-510F-DA44-7F1CD7BF7488}"/>
                </a:ext>
              </a:extLst>
            </p:cNvPr>
            <p:cNvSpPr/>
            <p:nvPr/>
          </p:nvSpPr>
          <p:spPr>
            <a:xfrm>
              <a:off x="2161275" y="2944677"/>
              <a:ext cx="318272" cy="185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B057EDC-FCDA-02BB-BE43-E96F6F5BDE89}"/>
                </a:ext>
              </a:extLst>
            </p:cNvPr>
            <p:cNvSpPr/>
            <p:nvPr/>
          </p:nvSpPr>
          <p:spPr>
            <a:xfrm>
              <a:off x="2436875" y="3224783"/>
              <a:ext cx="166116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5F14720-F2EF-68B2-41E4-6B9EAA2D20D1}"/>
                </a:ext>
              </a:extLst>
            </p:cNvPr>
            <p:cNvSpPr/>
            <p:nvPr/>
          </p:nvSpPr>
          <p:spPr>
            <a:xfrm>
              <a:off x="2436875" y="3456431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E2EA8F08-5B42-EEC0-ECDB-56CEAA53E0E4}"/>
                </a:ext>
              </a:extLst>
            </p:cNvPr>
            <p:cNvSpPr/>
            <p:nvPr/>
          </p:nvSpPr>
          <p:spPr>
            <a:xfrm>
              <a:off x="2436875" y="3689603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224D54E-08AE-F008-9C35-DCADB038DAB5}"/>
                </a:ext>
              </a:extLst>
            </p:cNvPr>
            <p:cNvSpPr/>
            <p:nvPr/>
          </p:nvSpPr>
          <p:spPr>
            <a:xfrm>
              <a:off x="2436875" y="3921251"/>
              <a:ext cx="166116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6DBF03F8-8C13-76DC-63D2-ECB90D876240}"/>
                </a:ext>
              </a:extLst>
            </p:cNvPr>
            <p:cNvSpPr/>
            <p:nvPr/>
          </p:nvSpPr>
          <p:spPr>
            <a:xfrm>
              <a:off x="2330958" y="313105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1EB352B-A6CE-5870-A30B-8F30FF029E2E}"/>
                </a:ext>
              </a:extLst>
            </p:cNvPr>
            <p:cNvSpPr/>
            <p:nvPr/>
          </p:nvSpPr>
          <p:spPr>
            <a:xfrm>
              <a:off x="1632966" y="3645280"/>
              <a:ext cx="935355" cy="986155"/>
            </a:xfrm>
            <a:custGeom>
              <a:avLst/>
              <a:gdLst/>
              <a:ahLst/>
              <a:cxnLst/>
              <a:rect l="l" t="t" r="r" b="b"/>
              <a:pathLst>
                <a:path w="935355" h="986154">
                  <a:moveTo>
                    <a:pt x="699249" y="55765"/>
                  </a:moveTo>
                  <a:lnTo>
                    <a:pt x="682269" y="45847"/>
                  </a:lnTo>
                  <a:lnTo>
                    <a:pt x="608457" y="2794"/>
                  </a:lnTo>
                  <a:lnTo>
                    <a:pt x="603758" y="0"/>
                  </a:ln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43026" y="45847"/>
                  </a:lnTo>
                  <a:lnTo>
                    <a:pt x="0" y="45847"/>
                  </a:lnTo>
                  <a:lnTo>
                    <a:pt x="0" y="65659"/>
                  </a:lnTo>
                  <a:lnTo>
                    <a:pt x="643051" y="65659"/>
                  </a:lnTo>
                  <a:lnTo>
                    <a:pt x="660031" y="55765"/>
                  </a:ln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69" y="65659"/>
                  </a:lnTo>
                  <a:lnTo>
                    <a:pt x="699249" y="55765"/>
                  </a:lnTo>
                  <a:close/>
                </a:path>
                <a:path w="935355" h="986154">
                  <a:moveTo>
                    <a:pt x="934847" y="655193"/>
                  </a:moveTo>
                  <a:lnTo>
                    <a:pt x="932180" y="650367"/>
                  </a:lnTo>
                  <a:lnTo>
                    <a:pt x="891641" y="578104"/>
                  </a:lnTo>
                  <a:lnTo>
                    <a:pt x="880745" y="558673"/>
                  </a:lnTo>
                  <a:lnTo>
                    <a:pt x="826135" y="648589"/>
                  </a:lnTo>
                  <a:lnTo>
                    <a:pt x="823341" y="653288"/>
                  </a:lnTo>
                  <a:lnTo>
                    <a:pt x="824738" y="659384"/>
                  </a:lnTo>
                  <a:lnTo>
                    <a:pt x="834136" y="664972"/>
                  </a:lnTo>
                  <a:lnTo>
                    <a:pt x="840232" y="663575"/>
                  </a:lnTo>
                  <a:lnTo>
                    <a:pt x="843026" y="658876"/>
                  </a:lnTo>
                  <a:lnTo>
                    <a:pt x="869810" y="614794"/>
                  </a:lnTo>
                  <a:lnTo>
                    <a:pt x="863346" y="985393"/>
                  </a:lnTo>
                  <a:lnTo>
                    <a:pt x="883158" y="985774"/>
                  </a:lnTo>
                  <a:lnTo>
                    <a:pt x="889622" y="615188"/>
                  </a:lnTo>
                  <a:lnTo>
                    <a:pt x="914781" y="660146"/>
                  </a:lnTo>
                  <a:lnTo>
                    <a:pt x="917575" y="664845"/>
                  </a:lnTo>
                  <a:lnTo>
                    <a:pt x="923544" y="666623"/>
                  </a:lnTo>
                  <a:lnTo>
                    <a:pt x="928370" y="663829"/>
                  </a:lnTo>
                  <a:lnTo>
                    <a:pt x="933069" y="661162"/>
                  </a:lnTo>
                  <a:lnTo>
                    <a:pt x="934847" y="655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E7F4777-73DC-4E5E-68D5-E257B328197D}"/>
                </a:ext>
              </a:extLst>
            </p:cNvPr>
            <p:cNvSpPr/>
            <p:nvPr/>
          </p:nvSpPr>
          <p:spPr>
            <a:xfrm>
              <a:off x="17465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0CBD5DA-453F-633E-7F55-05D414A72ED1}"/>
                </a:ext>
              </a:extLst>
            </p:cNvPr>
            <p:cNvSpPr/>
            <p:nvPr/>
          </p:nvSpPr>
          <p:spPr>
            <a:xfrm>
              <a:off x="1013737" y="2963001"/>
              <a:ext cx="308976" cy="1759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842B45C5-95C1-6980-BAA6-8387AEDEF25B}"/>
                </a:ext>
              </a:extLst>
            </p:cNvPr>
            <p:cNvSpPr/>
            <p:nvPr/>
          </p:nvSpPr>
          <p:spPr>
            <a:xfrm>
              <a:off x="1363979" y="3227831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AA27E9D9-83FD-C45F-C24D-93AE7E3D9808}"/>
                </a:ext>
              </a:extLst>
            </p:cNvPr>
            <p:cNvSpPr/>
            <p:nvPr/>
          </p:nvSpPr>
          <p:spPr>
            <a:xfrm>
              <a:off x="1363979" y="346100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FEC49635-C3A3-335D-89C1-B5E8DCF1A5CC}"/>
                </a:ext>
              </a:extLst>
            </p:cNvPr>
            <p:cNvSpPr/>
            <p:nvPr/>
          </p:nvSpPr>
          <p:spPr>
            <a:xfrm>
              <a:off x="1363979" y="3692651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2959F5B2-795C-AC3C-7B0C-5612C632D0EE}"/>
                </a:ext>
              </a:extLst>
            </p:cNvPr>
            <p:cNvSpPr/>
            <p:nvPr/>
          </p:nvSpPr>
          <p:spPr>
            <a:xfrm>
              <a:off x="1363979" y="392582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B3B616FE-35BF-ACD8-226E-A805E319EA80}"/>
                </a:ext>
              </a:extLst>
            </p:cNvPr>
            <p:cNvSpPr/>
            <p:nvPr/>
          </p:nvSpPr>
          <p:spPr>
            <a:xfrm>
              <a:off x="1258061" y="313562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2970B2A9-ABCF-E7B0-5491-AA8150985A5E}"/>
                </a:ext>
              </a:extLst>
            </p:cNvPr>
            <p:cNvSpPr/>
            <p:nvPr/>
          </p:nvSpPr>
          <p:spPr>
            <a:xfrm>
              <a:off x="26997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3" y="91694"/>
                  </a:lnTo>
                  <a:lnTo>
                    <a:pt x="593724" y="94361"/>
                  </a:lnTo>
                  <a:lnTo>
                    <a:pt x="592073" y="100457"/>
                  </a:lnTo>
                  <a:lnTo>
                    <a:pt x="594868" y="105156"/>
                  </a:lnTo>
                  <a:lnTo>
                    <a:pt x="597661" y="109982"/>
                  </a:lnTo>
                  <a:lnTo>
                    <a:pt x="603757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3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1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3" y="47244"/>
                  </a:moveTo>
                  <a:lnTo>
                    <a:pt x="660037" y="55753"/>
                  </a:lnTo>
                  <a:lnTo>
                    <a:pt x="674623" y="64262"/>
                  </a:lnTo>
                  <a:lnTo>
                    <a:pt x="674623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3" y="47244"/>
                  </a:lnTo>
                  <a:lnTo>
                    <a:pt x="674623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8" y="6350"/>
                  </a:lnTo>
                  <a:lnTo>
                    <a:pt x="592073" y="11049"/>
                  </a:lnTo>
                  <a:lnTo>
                    <a:pt x="593724" y="17145"/>
                  </a:lnTo>
                  <a:lnTo>
                    <a:pt x="598423" y="19812"/>
                  </a:lnTo>
                  <a:lnTo>
                    <a:pt x="660037" y="55753"/>
                  </a:lnTo>
                  <a:lnTo>
                    <a:pt x="674623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8451C9A6-DF67-30EE-8122-1651BA0C6237}"/>
                </a:ext>
              </a:extLst>
            </p:cNvPr>
            <p:cNvSpPr/>
            <p:nvPr/>
          </p:nvSpPr>
          <p:spPr>
            <a:xfrm>
              <a:off x="28133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A801327-8A74-CCD9-D448-5FE70AF324F6}"/>
                </a:ext>
              </a:extLst>
            </p:cNvPr>
            <p:cNvSpPr/>
            <p:nvPr/>
          </p:nvSpPr>
          <p:spPr>
            <a:xfrm>
              <a:off x="3179216" y="2926079"/>
              <a:ext cx="327317" cy="2138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3555E7F-E8CA-563E-25FA-959341646916}"/>
                </a:ext>
              </a:extLst>
            </p:cNvPr>
            <p:cNvSpPr/>
            <p:nvPr/>
          </p:nvSpPr>
          <p:spPr>
            <a:xfrm>
              <a:off x="3505199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31C5E3D-EB8A-1ECE-0D20-CFC01BDA93F0}"/>
                </a:ext>
              </a:extLst>
            </p:cNvPr>
            <p:cNvSpPr/>
            <p:nvPr/>
          </p:nvSpPr>
          <p:spPr>
            <a:xfrm>
              <a:off x="3505199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A19D0633-E214-D17B-1494-86C4813A8EB7}"/>
                </a:ext>
              </a:extLst>
            </p:cNvPr>
            <p:cNvSpPr/>
            <p:nvPr/>
          </p:nvSpPr>
          <p:spPr>
            <a:xfrm>
              <a:off x="3505199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F69DBF5-012B-5CBA-7579-A573DF45A8F4}"/>
                </a:ext>
              </a:extLst>
            </p:cNvPr>
            <p:cNvSpPr/>
            <p:nvPr/>
          </p:nvSpPr>
          <p:spPr>
            <a:xfrm>
              <a:off x="3505199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E641501E-8D65-DF54-D994-01D26FA73B41}"/>
                </a:ext>
              </a:extLst>
            </p:cNvPr>
            <p:cNvSpPr/>
            <p:nvPr/>
          </p:nvSpPr>
          <p:spPr>
            <a:xfrm>
              <a:off x="3399281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F518447F-D71F-0542-623F-8E198CE84829}"/>
                </a:ext>
              </a:extLst>
            </p:cNvPr>
            <p:cNvSpPr/>
            <p:nvPr/>
          </p:nvSpPr>
          <p:spPr>
            <a:xfrm>
              <a:off x="4233762" y="2926079"/>
              <a:ext cx="330490" cy="2138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10BD35F-25FD-1FD2-EF13-5FF7FFEB00FA}"/>
                </a:ext>
              </a:extLst>
            </p:cNvPr>
            <p:cNvSpPr/>
            <p:nvPr/>
          </p:nvSpPr>
          <p:spPr>
            <a:xfrm>
              <a:off x="4456938" y="317220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06B5D89A-2417-632B-ED0A-8BBAEFC3C644}"/>
                </a:ext>
              </a:extLst>
            </p:cNvPr>
            <p:cNvSpPr/>
            <p:nvPr/>
          </p:nvSpPr>
          <p:spPr>
            <a:xfrm>
              <a:off x="3757421" y="3652900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3"/>
                  </a:lnTo>
                  <a:lnTo>
                    <a:pt x="593725" y="94361"/>
                  </a:lnTo>
                  <a:lnTo>
                    <a:pt x="592074" y="100456"/>
                  </a:lnTo>
                  <a:lnTo>
                    <a:pt x="594867" y="105156"/>
                  </a:lnTo>
                  <a:lnTo>
                    <a:pt x="597662" y="109981"/>
                  </a:lnTo>
                  <a:lnTo>
                    <a:pt x="603757" y="111506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3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3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2" y="1524"/>
                  </a:lnTo>
                  <a:lnTo>
                    <a:pt x="594867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3"/>
                  </a:lnTo>
                  <a:lnTo>
                    <a:pt x="679703" y="47243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3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A4A3AC5E-6D8D-02AF-5A9B-AE3723E8E364}"/>
                </a:ext>
              </a:extLst>
            </p:cNvPr>
            <p:cNvSpPr/>
            <p:nvPr/>
          </p:nvSpPr>
          <p:spPr>
            <a:xfrm>
              <a:off x="3869436" y="3374135"/>
              <a:ext cx="428243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EFD7E85-5718-78D6-5436-BB46B5CB3E89}"/>
                </a:ext>
              </a:extLst>
            </p:cNvPr>
            <p:cNvSpPr/>
            <p:nvPr/>
          </p:nvSpPr>
          <p:spPr>
            <a:xfrm>
              <a:off x="4094987" y="4972966"/>
              <a:ext cx="329184" cy="2045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B223D85-1695-854C-9F39-B5D65BD85B7C}"/>
                </a:ext>
              </a:extLst>
            </p:cNvPr>
            <p:cNvSpPr/>
            <p:nvPr/>
          </p:nvSpPr>
          <p:spPr>
            <a:xfrm>
              <a:off x="4553712" y="4753355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1D54A2DA-240E-8E63-C2A8-484F8F391AAA}"/>
                </a:ext>
              </a:extLst>
            </p:cNvPr>
            <p:cNvSpPr/>
            <p:nvPr/>
          </p:nvSpPr>
          <p:spPr>
            <a:xfrm>
              <a:off x="4553712" y="496061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A5303B8D-F1D2-F563-4450-A3A2D755BDFD}"/>
                </a:ext>
              </a:extLst>
            </p:cNvPr>
            <p:cNvSpPr/>
            <p:nvPr/>
          </p:nvSpPr>
          <p:spPr>
            <a:xfrm>
              <a:off x="4553712" y="516788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493DA648-477F-83BB-F7AB-8BD0CCF6F721}"/>
                </a:ext>
              </a:extLst>
            </p:cNvPr>
            <p:cNvSpPr/>
            <p:nvPr/>
          </p:nvSpPr>
          <p:spPr>
            <a:xfrm>
              <a:off x="4553712" y="5375147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8C60CD55-A06C-45E8-F625-55F6AF9678CD}"/>
                </a:ext>
              </a:extLst>
            </p:cNvPr>
            <p:cNvSpPr/>
            <p:nvPr/>
          </p:nvSpPr>
          <p:spPr>
            <a:xfrm>
              <a:off x="4449318" y="4671822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4587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7"/>
                  </a:lnTo>
                  <a:lnTo>
                    <a:pt x="60960" y="955547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7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37F3E094-C361-058A-C48C-1F51AFFE27CE}"/>
                </a:ext>
              </a:extLst>
            </p:cNvPr>
            <p:cNvSpPr/>
            <p:nvPr/>
          </p:nvSpPr>
          <p:spPr>
            <a:xfrm>
              <a:off x="4576444" y="5627319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37"/>
                  </a:moveTo>
                  <a:lnTo>
                    <a:pt x="45846" y="56219"/>
                  </a:lnTo>
                  <a:lnTo>
                    <a:pt x="45846" y="438111"/>
                  </a:lnTo>
                  <a:lnTo>
                    <a:pt x="65658" y="438111"/>
                  </a:lnTo>
                  <a:lnTo>
                    <a:pt x="65658" y="56219"/>
                  </a:lnTo>
                  <a:lnTo>
                    <a:pt x="55752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4" y="105575"/>
                  </a:lnTo>
                  <a:lnTo>
                    <a:pt x="19812" y="100850"/>
                  </a:lnTo>
                  <a:lnTo>
                    <a:pt x="45846" y="56219"/>
                  </a:lnTo>
                  <a:lnTo>
                    <a:pt x="45846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8" y="19659"/>
                  </a:lnTo>
                  <a:lnTo>
                    <a:pt x="65659" y="56219"/>
                  </a:lnTo>
                  <a:lnTo>
                    <a:pt x="91693" y="100850"/>
                  </a:lnTo>
                  <a:lnTo>
                    <a:pt x="94360" y="105587"/>
                  </a:lnTo>
                  <a:lnTo>
                    <a:pt x="100456" y="107175"/>
                  </a:lnTo>
                  <a:lnTo>
                    <a:pt x="105155" y="104419"/>
                  </a:lnTo>
                  <a:lnTo>
                    <a:pt x="109981" y="101663"/>
                  </a:lnTo>
                  <a:lnTo>
                    <a:pt x="111505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8" y="19659"/>
                  </a:moveTo>
                  <a:lnTo>
                    <a:pt x="45846" y="19659"/>
                  </a:lnTo>
                  <a:lnTo>
                    <a:pt x="45846" y="56219"/>
                  </a:lnTo>
                  <a:lnTo>
                    <a:pt x="55752" y="39237"/>
                  </a:lnTo>
                  <a:lnTo>
                    <a:pt x="47243" y="24650"/>
                  </a:lnTo>
                  <a:lnTo>
                    <a:pt x="65658" y="24650"/>
                  </a:lnTo>
                  <a:lnTo>
                    <a:pt x="65658" y="19659"/>
                  </a:lnTo>
                  <a:close/>
                </a:path>
                <a:path w="111760" h="438150">
                  <a:moveTo>
                    <a:pt x="65658" y="24650"/>
                  </a:moveTo>
                  <a:lnTo>
                    <a:pt x="64262" y="24650"/>
                  </a:lnTo>
                  <a:lnTo>
                    <a:pt x="55752" y="39237"/>
                  </a:lnTo>
                  <a:lnTo>
                    <a:pt x="65659" y="56219"/>
                  </a:lnTo>
                  <a:lnTo>
                    <a:pt x="65658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3" y="24650"/>
                  </a:lnTo>
                  <a:lnTo>
                    <a:pt x="55752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A981DF07-4EDA-6953-ED4A-72B3B34AAB1F}"/>
                </a:ext>
              </a:extLst>
            </p:cNvPr>
            <p:cNvSpPr/>
            <p:nvPr/>
          </p:nvSpPr>
          <p:spPr>
            <a:xfrm>
              <a:off x="4655819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B86713DC-4960-804E-FEAC-BE4C322E78BF}"/>
                </a:ext>
              </a:extLst>
            </p:cNvPr>
            <p:cNvSpPr/>
            <p:nvPr/>
          </p:nvSpPr>
          <p:spPr>
            <a:xfrm>
              <a:off x="4691165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38083B68-5D4E-B02E-6BFF-D593BFA1B004}"/>
                </a:ext>
              </a:extLst>
            </p:cNvPr>
            <p:cNvSpPr/>
            <p:nvPr/>
          </p:nvSpPr>
          <p:spPr>
            <a:xfrm>
              <a:off x="4584064" y="4245101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426974"/>
                  </a:lnTo>
                  <a:lnTo>
                    <a:pt x="65659" y="426974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42735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42735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3A4299F8-B101-8E1B-0317-46D8428EFFB5}"/>
                </a:ext>
              </a:extLst>
            </p:cNvPr>
            <p:cNvSpPr/>
            <p:nvPr/>
          </p:nvSpPr>
          <p:spPr>
            <a:xfrm>
              <a:off x="4561332" y="3264407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77301123-F490-CEF4-55BB-7700DA110E49}"/>
                </a:ext>
              </a:extLst>
            </p:cNvPr>
            <p:cNvSpPr/>
            <p:nvPr/>
          </p:nvSpPr>
          <p:spPr>
            <a:xfrm>
              <a:off x="4561332" y="3497579"/>
              <a:ext cx="166115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EB5EFEBC-D834-CD36-F4E6-F72AFF40930E}"/>
                </a:ext>
              </a:extLst>
            </p:cNvPr>
            <p:cNvSpPr/>
            <p:nvPr/>
          </p:nvSpPr>
          <p:spPr>
            <a:xfrm>
              <a:off x="4561332" y="3729227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14889552-7D6E-AFDA-BDB0-E6C111707DE6}"/>
                </a:ext>
              </a:extLst>
            </p:cNvPr>
            <p:cNvSpPr/>
            <p:nvPr/>
          </p:nvSpPr>
          <p:spPr>
            <a:xfrm>
              <a:off x="4561332" y="3962400"/>
              <a:ext cx="166115" cy="1737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object 66">
              <a:extLst>
                <a:ext uri="{FF2B5EF4-FFF2-40B4-BE49-F238E27FC236}">
                  <a16:creationId xmlns:a16="http://schemas.microsoft.com/office/drawing/2014/main" id="{A4A453EB-9737-01D5-04E6-8D915A920B70}"/>
                </a:ext>
              </a:extLst>
            </p:cNvPr>
            <p:cNvSpPr/>
            <p:nvPr/>
          </p:nvSpPr>
          <p:spPr>
            <a:xfrm>
              <a:off x="48333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object 67">
              <a:extLst>
                <a:ext uri="{FF2B5EF4-FFF2-40B4-BE49-F238E27FC236}">
                  <a16:creationId xmlns:a16="http://schemas.microsoft.com/office/drawing/2014/main" id="{59904B9A-AB69-EABF-505F-C9EFB96EB4D6}"/>
                </a:ext>
              </a:extLst>
            </p:cNvPr>
            <p:cNvSpPr/>
            <p:nvPr/>
          </p:nvSpPr>
          <p:spPr>
            <a:xfrm>
              <a:off x="4946903" y="3374135"/>
              <a:ext cx="426720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object 68">
              <a:extLst>
                <a:ext uri="{FF2B5EF4-FFF2-40B4-BE49-F238E27FC236}">
                  <a16:creationId xmlns:a16="http://schemas.microsoft.com/office/drawing/2014/main" id="{14B66078-0296-B877-2B97-261D0B98D876}"/>
                </a:ext>
              </a:extLst>
            </p:cNvPr>
            <p:cNvSpPr/>
            <p:nvPr/>
          </p:nvSpPr>
          <p:spPr>
            <a:xfrm>
              <a:off x="5314336" y="2949327"/>
              <a:ext cx="321340" cy="1906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object 69">
              <a:extLst>
                <a:ext uri="{FF2B5EF4-FFF2-40B4-BE49-F238E27FC236}">
                  <a16:creationId xmlns:a16="http://schemas.microsoft.com/office/drawing/2014/main" id="{B80136EB-5A6D-F785-5563-714B8ABCE1A1}"/>
                </a:ext>
              </a:extLst>
            </p:cNvPr>
            <p:cNvSpPr/>
            <p:nvPr/>
          </p:nvSpPr>
          <p:spPr>
            <a:xfrm>
              <a:off x="5638800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object 70">
              <a:extLst>
                <a:ext uri="{FF2B5EF4-FFF2-40B4-BE49-F238E27FC236}">
                  <a16:creationId xmlns:a16="http://schemas.microsoft.com/office/drawing/2014/main" id="{6174E363-D03B-2A4C-585E-446E4D5FA927}"/>
                </a:ext>
              </a:extLst>
            </p:cNvPr>
            <p:cNvSpPr/>
            <p:nvPr/>
          </p:nvSpPr>
          <p:spPr>
            <a:xfrm>
              <a:off x="5638800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object 71">
              <a:extLst>
                <a:ext uri="{FF2B5EF4-FFF2-40B4-BE49-F238E27FC236}">
                  <a16:creationId xmlns:a16="http://schemas.microsoft.com/office/drawing/2014/main" id="{A5637366-F313-94D0-68C1-82912973F84E}"/>
                </a:ext>
              </a:extLst>
            </p:cNvPr>
            <p:cNvSpPr/>
            <p:nvPr/>
          </p:nvSpPr>
          <p:spPr>
            <a:xfrm>
              <a:off x="5638800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object 72">
              <a:extLst>
                <a:ext uri="{FF2B5EF4-FFF2-40B4-BE49-F238E27FC236}">
                  <a16:creationId xmlns:a16="http://schemas.microsoft.com/office/drawing/2014/main" id="{51C74CB6-9D36-E0D3-AB0A-27083E5F597C}"/>
                </a:ext>
              </a:extLst>
            </p:cNvPr>
            <p:cNvSpPr/>
            <p:nvPr/>
          </p:nvSpPr>
          <p:spPr>
            <a:xfrm>
              <a:off x="5638800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object 73">
              <a:extLst>
                <a:ext uri="{FF2B5EF4-FFF2-40B4-BE49-F238E27FC236}">
                  <a16:creationId xmlns:a16="http://schemas.microsoft.com/office/drawing/2014/main" id="{127F78D2-A3BA-AFA6-25EF-C4700D6E07C6}"/>
                </a:ext>
              </a:extLst>
            </p:cNvPr>
            <p:cNvSpPr/>
            <p:nvPr/>
          </p:nvSpPr>
          <p:spPr>
            <a:xfrm>
              <a:off x="5172730" y="4972966"/>
              <a:ext cx="331649" cy="20457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object 74">
              <a:extLst>
                <a:ext uri="{FF2B5EF4-FFF2-40B4-BE49-F238E27FC236}">
                  <a16:creationId xmlns:a16="http://schemas.microsoft.com/office/drawing/2014/main" id="{4880E1E6-4AD7-94C5-192F-3BB76980FE52}"/>
                </a:ext>
              </a:extLst>
            </p:cNvPr>
            <p:cNvSpPr/>
            <p:nvPr/>
          </p:nvSpPr>
          <p:spPr>
            <a:xfrm>
              <a:off x="56311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object 75">
              <a:extLst>
                <a:ext uri="{FF2B5EF4-FFF2-40B4-BE49-F238E27FC236}">
                  <a16:creationId xmlns:a16="http://schemas.microsoft.com/office/drawing/2014/main" id="{3FC3A079-3991-6F49-690C-C466C7CECBBB}"/>
                </a:ext>
              </a:extLst>
            </p:cNvPr>
            <p:cNvSpPr/>
            <p:nvPr/>
          </p:nvSpPr>
          <p:spPr>
            <a:xfrm>
              <a:off x="56311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object 76">
              <a:extLst>
                <a:ext uri="{FF2B5EF4-FFF2-40B4-BE49-F238E27FC236}">
                  <a16:creationId xmlns:a16="http://schemas.microsoft.com/office/drawing/2014/main" id="{17B92009-FB68-1B9B-5729-5410ECD11E0A}"/>
                </a:ext>
              </a:extLst>
            </p:cNvPr>
            <p:cNvSpPr/>
            <p:nvPr/>
          </p:nvSpPr>
          <p:spPr>
            <a:xfrm>
              <a:off x="56311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object 77">
              <a:extLst>
                <a:ext uri="{FF2B5EF4-FFF2-40B4-BE49-F238E27FC236}">
                  <a16:creationId xmlns:a16="http://schemas.microsoft.com/office/drawing/2014/main" id="{59C138DE-E990-4B2A-A528-6331FC2FFFC8}"/>
                </a:ext>
              </a:extLst>
            </p:cNvPr>
            <p:cNvSpPr/>
            <p:nvPr/>
          </p:nvSpPr>
          <p:spPr>
            <a:xfrm>
              <a:off x="56311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object 78">
              <a:extLst>
                <a:ext uri="{FF2B5EF4-FFF2-40B4-BE49-F238E27FC236}">
                  <a16:creationId xmlns:a16="http://schemas.microsoft.com/office/drawing/2014/main" id="{37AFCAE7-8C69-3AA1-00E8-021A54E6A797}"/>
                </a:ext>
              </a:extLst>
            </p:cNvPr>
            <p:cNvSpPr/>
            <p:nvPr/>
          </p:nvSpPr>
          <p:spPr>
            <a:xfrm>
              <a:off x="5525262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object 79">
              <a:extLst>
                <a:ext uri="{FF2B5EF4-FFF2-40B4-BE49-F238E27FC236}">
                  <a16:creationId xmlns:a16="http://schemas.microsoft.com/office/drawing/2014/main" id="{51ECB2BE-8B8E-E73F-2CA7-C2DBED9EBA4E}"/>
                </a:ext>
              </a:extLst>
            </p:cNvPr>
            <p:cNvSpPr/>
            <p:nvPr/>
          </p:nvSpPr>
          <p:spPr>
            <a:xfrm>
              <a:off x="56523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object 80">
              <a:extLst>
                <a:ext uri="{FF2B5EF4-FFF2-40B4-BE49-F238E27FC236}">
                  <a16:creationId xmlns:a16="http://schemas.microsoft.com/office/drawing/2014/main" id="{E44C46A2-F324-C625-3A1B-B04447D7A8DF}"/>
                </a:ext>
              </a:extLst>
            </p:cNvPr>
            <p:cNvSpPr/>
            <p:nvPr/>
          </p:nvSpPr>
          <p:spPr>
            <a:xfrm>
              <a:off x="57317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object 81">
              <a:extLst>
                <a:ext uri="{FF2B5EF4-FFF2-40B4-BE49-F238E27FC236}">
                  <a16:creationId xmlns:a16="http://schemas.microsoft.com/office/drawing/2014/main" id="{CFE723BC-BC96-5755-DD4C-31D36E576072}"/>
                </a:ext>
              </a:extLst>
            </p:cNvPr>
            <p:cNvSpPr/>
            <p:nvPr/>
          </p:nvSpPr>
          <p:spPr>
            <a:xfrm>
              <a:off x="5767256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object 82">
              <a:extLst>
                <a:ext uri="{FF2B5EF4-FFF2-40B4-BE49-F238E27FC236}">
                  <a16:creationId xmlns:a16="http://schemas.microsoft.com/office/drawing/2014/main" id="{B273E66F-5C70-2C46-A567-2F100B7722BD}"/>
                </a:ext>
              </a:extLst>
            </p:cNvPr>
            <p:cNvSpPr/>
            <p:nvPr/>
          </p:nvSpPr>
          <p:spPr>
            <a:xfrm>
              <a:off x="56600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object 83">
              <a:extLst>
                <a:ext uri="{FF2B5EF4-FFF2-40B4-BE49-F238E27FC236}">
                  <a16:creationId xmlns:a16="http://schemas.microsoft.com/office/drawing/2014/main" id="{91AF88BE-8E67-5E1E-5416-2E30BD19F463}"/>
                </a:ext>
              </a:extLst>
            </p:cNvPr>
            <p:cNvSpPr/>
            <p:nvPr/>
          </p:nvSpPr>
          <p:spPr>
            <a:xfrm>
              <a:off x="5532882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object 84">
              <a:extLst>
                <a:ext uri="{FF2B5EF4-FFF2-40B4-BE49-F238E27FC236}">
                  <a16:creationId xmlns:a16="http://schemas.microsoft.com/office/drawing/2014/main" id="{F7E27A94-E7F1-A1BE-9898-CD00D1AEF22E}"/>
                </a:ext>
              </a:extLst>
            </p:cNvPr>
            <p:cNvSpPr/>
            <p:nvPr/>
          </p:nvSpPr>
          <p:spPr>
            <a:xfrm>
              <a:off x="566000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5752" y="39224"/>
                  </a:moveTo>
                  <a:lnTo>
                    <a:pt x="45846" y="56206"/>
                  </a:lnTo>
                  <a:lnTo>
                    <a:pt x="45846" y="579247"/>
                  </a:lnTo>
                  <a:lnTo>
                    <a:pt x="65658" y="579247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79755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79755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79755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8"/>
                  </a:lnTo>
                  <a:close/>
                </a:path>
                <a:path w="111760" h="579755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79755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bject 85">
              <a:extLst>
                <a:ext uri="{FF2B5EF4-FFF2-40B4-BE49-F238E27FC236}">
                  <a16:creationId xmlns:a16="http://schemas.microsoft.com/office/drawing/2014/main" id="{EC9DFB13-AB9A-602C-AB2E-D229ABF842B0}"/>
                </a:ext>
              </a:extLst>
            </p:cNvPr>
            <p:cNvSpPr/>
            <p:nvPr/>
          </p:nvSpPr>
          <p:spPr>
            <a:xfrm>
              <a:off x="5815583" y="2700527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object 86">
              <a:extLst>
                <a:ext uri="{FF2B5EF4-FFF2-40B4-BE49-F238E27FC236}">
                  <a16:creationId xmlns:a16="http://schemas.microsoft.com/office/drawing/2014/main" id="{06CC61B7-C6E2-B468-5784-AF4F94026C9D}"/>
                </a:ext>
              </a:extLst>
            </p:cNvPr>
            <p:cNvSpPr/>
            <p:nvPr/>
          </p:nvSpPr>
          <p:spPr>
            <a:xfrm>
              <a:off x="4584064" y="2582417"/>
              <a:ext cx="111760" cy="588645"/>
            </a:xfrm>
            <a:custGeom>
              <a:avLst/>
              <a:gdLst/>
              <a:ahLst/>
              <a:cxnLst/>
              <a:rect l="l" t="t" r="r" b="b"/>
              <a:pathLst>
                <a:path w="111760" h="58864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88518"/>
                  </a:lnTo>
                  <a:lnTo>
                    <a:pt x="65659" y="588518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8864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8864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4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8864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58864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8864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object 87">
              <a:extLst>
                <a:ext uri="{FF2B5EF4-FFF2-40B4-BE49-F238E27FC236}">
                  <a16:creationId xmlns:a16="http://schemas.microsoft.com/office/drawing/2014/main" id="{2FC68530-4907-62AE-D311-14BEB9501DEF}"/>
                </a:ext>
              </a:extLst>
            </p:cNvPr>
            <p:cNvSpPr/>
            <p:nvPr/>
          </p:nvSpPr>
          <p:spPr>
            <a:xfrm>
              <a:off x="4748783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bject 88">
              <a:extLst>
                <a:ext uri="{FF2B5EF4-FFF2-40B4-BE49-F238E27FC236}">
                  <a16:creationId xmlns:a16="http://schemas.microsoft.com/office/drawing/2014/main" id="{992702D4-4757-F9D5-FE3C-66E662C25975}"/>
                </a:ext>
              </a:extLst>
            </p:cNvPr>
            <p:cNvSpPr/>
            <p:nvPr/>
          </p:nvSpPr>
          <p:spPr>
            <a:xfrm>
              <a:off x="353148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6291" y="39284"/>
                  </a:moveTo>
                  <a:lnTo>
                    <a:pt x="46226" y="56165"/>
                  </a:lnTo>
                  <a:lnTo>
                    <a:pt x="40766" y="579247"/>
                  </a:lnTo>
                  <a:lnTo>
                    <a:pt x="60578" y="579374"/>
                  </a:lnTo>
                  <a:lnTo>
                    <a:pt x="66037" y="56400"/>
                  </a:lnTo>
                  <a:lnTo>
                    <a:pt x="56291" y="39284"/>
                  </a:lnTo>
                  <a:close/>
                </a:path>
                <a:path w="111760" h="579755">
                  <a:moveTo>
                    <a:pt x="67921" y="19558"/>
                  </a:moveTo>
                  <a:lnTo>
                    <a:pt x="46609" y="19558"/>
                  </a:lnTo>
                  <a:lnTo>
                    <a:pt x="66421" y="19685"/>
                  </a:lnTo>
                  <a:lnTo>
                    <a:pt x="66037" y="56400"/>
                  </a:lnTo>
                  <a:lnTo>
                    <a:pt x="94234" y="105918"/>
                  </a:lnTo>
                  <a:lnTo>
                    <a:pt x="100330" y="107569"/>
                  </a:lnTo>
                  <a:lnTo>
                    <a:pt x="105028" y="104902"/>
                  </a:lnTo>
                  <a:lnTo>
                    <a:pt x="109855" y="102235"/>
                  </a:lnTo>
                  <a:lnTo>
                    <a:pt x="111506" y="96139"/>
                  </a:lnTo>
                  <a:lnTo>
                    <a:pt x="108838" y="91312"/>
                  </a:lnTo>
                  <a:lnTo>
                    <a:pt x="67921" y="19558"/>
                  </a:lnTo>
                  <a:close/>
                </a:path>
                <a:path w="111760" h="579755">
                  <a:moveTo>
                    <a:pt x="56769" y="0"/>
                  </a:moveTo>
                  <a:lnTo>
                    <a:pt x="0" y="94996"/>
                  </a:lnTo>
                  <a:lnTo>
                    <a:pt x="1524" y="101092"/>
                  </a:lnTo>
                  <a:lnTo>
                    <a:pt x="10922" y="106680"/>
                  </a:lnTo>
                  <a:lnTo>
                    <a:pt x="17018" y="105156"/>
                  </a:lnTo>
                  <a:lnTo>
                    <a:pt x="46226" y="56165"/>
                  </a:lnTo>
                  <a:lnTo>
                    <a:pt x="46609" y="19558"/>
                  </a:lnTo>
                  <a:lnTo>
                    <a:pt x="67921" y="19558"/>
                  </a:lnTo>
                  <a:lnTo>
                    <a:pt x="56769" y="0"/>
                  </a:lnTo>
                  <a:close/>
                </a:path>
                <a:path w="111760" h="579755">
                  <a:moveTo>
                    <a:pt x="66370" y="24511"/>
                  </a:moveTo>
                  <a:lnTo>
                    <a:pt x="47878" y="24511"/>
                  </a:lnTo>
                  <a:lnTo>
                    <a:pt x="65024" y="24637"/>
                  </a:lnTo>
                  <a:lnTo>
                    <a:pt x="56291" y="39284"/>
                  </a:lnTo>
                  <a:lnTo>
                    <a:pt x="66037" y="56400"/>
                  </a:lnTo>
                  <a:lnTo>
                    <a:pt x="66370" y="24511"/>
                  </a:lnTo>
                  <a:close/>
                </a:path>
                <a:path w="111760" h="579755">
                  <a:moveTo>
                    <a:pt x="46609" y="19558"/>
                  </a:moveTo>
                  <a:lnTo>
                    <a:pt x="46226" y="56165"/>
                  </a:lnTo>
                  <a:lnTo>
                    <a:pt x="56291" y="39284"/>
                  </a:lnTo>
                  <a:lnTo>
                    <a:pt x="47878" y="24511"/>
                  </a:lnTo>
                  <a:lnTo>
                    <a:pt x="66370" y="24511"/>
                  </a:lnTo>
                  <a:lnTo>
                    <a:pt x="66421" y="19685"/>
                  </a:lnTo>
                  <a:lnTo>
                    <a:pt x="46609" y="19558"/>
                  </a:lnTo>
                  <a:close/>
                </a:path>
                <a:path w="111760" h="579755">
                  <a:moveTo>
                    <a:pt x="47878" y="24511"/>
                  </a:moveTo>
                  <a:lnTo>
                    <a:pt x="56291" y="39284"/>
                  </a:lnTo>
                  <a:lnTo>
                    <a:pt x="65024" y="24637"/>
                  </a:lnTo>
                  <a:lnTo>
                    <a:pt x="47878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object 89">
              <a:extLst>
                <a:ext uri="{FF2B5EF4-FFF2-40B4-BE49-F238E27FC236}">
                  <a16:creationId xmlns:a16="http://schemas.microsoft.com/office/drawing/2014/main" id="{CA9247B1-493A-EA06-8116-AD1C10A8F6F4}"/>
                </a:ext>
              </a:extLst>
            </p:cNvPr>
            <p:cNvSpPr/>
            <p:nvPr/>
          </p:nvSpPr>
          <p:spPr>
            <a:xfrm>
              <a:off x="3688080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object 90">
              <a:extLst>
                <a:ext uri="{FF2B5EF4-FFF2-40B4-BE49-F238E27FC236}">
                  <a16:creationId xmlns:a16="http://schemas.microsoft.com/office/drawing/2014/main" id="{363C7C99-4B76-2B42-C693-026C1081D73B}"/>
                </a:ext>
              </a:extLst>
            </p:cNvPr>
            <p:cNvSpPr/>
            <p:nvPr/>
          </p:nvSpPr>
          <p:spPr>
            <a:xfrm>
              <a:off x="2463800" y="2582417"/>
              <a:ext cx="111760" cy="548640"/>
            </a:xfrm>
            <a:custGeom>
              <a:avLst/>
              <a:gdLst/>
              <a:ahLst/>
              <a:cxnLst/>
              <a:rect l="l" t="t" r="r" b="b"/>
              <a:pathLst>
                <a:path w="111760" h="548639">
                  <a:moveTo>
                    <a:pt x="56519" y="39321"/>
                  </a:moveTo>
                  <a:lnTo>
                    <a:pt x="46395" y="56147"/>
                  </a:lnTo>
                  <a:lnTo>
                    <a:pt x="40131" y="548259"/>
                  </a:lnTo>
                  <a:lnTo>
                    <a:pt x="59943" y="548513"/>
                  </a:lnTo>
                  <a:lnTo>
                    <a:pt x="66207" y="56431"/>
                  </a:lnTo>
                  <a:lnTo>
                    <a:pt x="56519" y="39321"/>
                  </a:lnTo>
                  <a:close/>
                </a:path>
                <a:path w="111760" h="548639">
                  <a:moveTo>
                    <a:pt x="68033" y="19431"/>
                  </a:moveTo>
                  <a:lnTo>
                    <a:pt x="46862" y="19431"/>
                  </a:lnTo>
                  <a:lnTo>
                    <a:pt x="66675" y="19685"/>
                  </a:lnTo>
                  <a:lnTo>
                    <a:pt x="66207" y="56431"/>
                  </a:lnTo>
                  <a:lnTo>
                    <a:pt x="91567" y="101219"/>
                  </a:lnTo>
                  <a:lnTo>
                    <a:pt x="94233" y="106045"/>
                  </a:lnTo>
                  <a:lnTo>
                    <a:pt x="100330" y="107696"/>
                  </a:lnTo>
                  <a:lnTo>
                    <a:pt x="105156" y="105029"/>
                  </a:lnTo>
                  <a:lnTo>
                    <a:pt x="109855" y="102235"/>
                  </a:lnTo>
                  <a:lnTo>
                    <a:pt x="111506" y="96266"/>
                  </a:lnTo>
                  <a:lnTo>
                    <a:pt x="108838" y="91440"/>
                  </a:lnTo>
                  <a:lnTo>
                    <a:pt x="68033" y="19431"/>
                  </a:lnTo>
                  <a:close/>
                </a:path>
                <a:path w="111760" h="548639">
                  <a:moveTo>
                    <a:pt x="57023" y="0"/>
                  </a:moveTo>
                  <a:lnTo>
                    <a:pt x="2793" y="90170"/>
                  </a:lnTo>
                  <a:lnTo>
                    <a:pt x="0" y="94869"/>
                  </a:lnTo>
                  <a:lnTo>
                    <a:pt x="1524" y="100965"/>
                  </a:lnTo>
                  <a:lnTo>
                    <a:pt x="10922" y="106553"/>
                  </a:lnTo>
                  <a:lnTo>
                    <a:pt x="17018" y="105029"/>
                  </a:lnTo>
                  <a:lnTo>
                    <a:pt x="19812" y="100330"/>
                  </a:lnTo>
                  <a:lnTo>
                    <a:pt x="46395" y="56147"/>
                  </a:lnTo>
                  <a:lnTo>
                    <a:pt x="46862" y="19431"/>
                  </a:lnTo>
                  <a:lnTo>
                    <a:pt x="68033" y="19431"/>
                  </a:lnTo>
                  <a:lnTo>
                    <a:pt x="57023" y="0"/>
                  </a:lnTo>
                  <a:close/>
                </a:path>
                <a:path w="111760" h="548639">
                  <a:moveTo>
                    <a:pt x="66613" y="24511"/>
                  </a:moveTo>
                  <a:lnTo>
                    <a:pt x="48132" y="24511"/>
                  </a:lnTo>
                  <a:lnTo>
                    <a:pt x="65277" y="24765"/>
                  </a:lnTo>
                  <a:lnTo>
                    <a:pt x="56519" y="39321"/>
                  </a:lnTo>
                  <a:lnTo>
                    <a:pt x="66207" y="56431"/>
                  </a:lnTo>
                  <a:lnTo>
                    <a:pt x="66613" y="24511"/>
                  </a:lnTo>
                  <a:close/>
                </a:path>
                <a:path w="111760" h="548639">
                  <a:moveTo>
                    <a:pt x="46862" y="19431"/>
                  </a:moveTo>
                  <a:lnTo>
                    <a:pt x="46395" y="56147"/>
                  </a:lnTo>
                  <a:lnTo>
                    <a:pt x="56519" y="39321"/>
                  </a:lnTo>
                  <a:lnTo>
                    <a:pt x="48132" y="24511"/>
                  </a:lnTo>
                  <a:lnTo>
                    <a:pt x="66613" y="24511"/>
                  </a:lnTo>
                  <a:lnTo>
                    <a:pt x="66675" y="19685"/>
                  </a:lnTo>
                  <a:lnTo>
                    <a:pt x="46862" y="19431"/>
                  </a:lnTo>
                  <a:close/>
                </a:path>
                <a:path w="111760" h="548639">
                  <a:moveTo>
                    <a:pt x="48132" y="24511"/>
                  </a:moveTo>
                  <a:lnTo>
                    <a:pt x="56519" y="39321"/>
                  </a:lnTo>
                  <a:lnTo>
                    <a:pt x="65277" y="24765"/>
                  </a:lnTo>
                  <a:lnTo>
                    <a:pt x="48132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bject 91">
              <a:extLst>
                <a:ext uri="{FF2B5EF4-FFF2-40B4-BE49-F238E27FC236}">
                  <a16:creationId xmlns:a16="http://schemas.microsoft.com/office/drawing/2014/main" id="{31434101-0F3A-2EA2-C519-2A24DE703D6A}"/>
                </a:ext>
              </a:extLst>
            </p:cNvPr>
            <p:cNvSpPr/>
            <p:nvPr/>
          </p:nvSpPr>
          <p:spPr>
            <a:xfrm>
              <a:off x="2621279" y="2699003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object 92">
              <a:extLst>
                <a:ext uri="{FF2B5EF4-FFF2-40B4-BE49-F238E27FC236}">
                  <a16:creationId xmlns:a16="http://schemas.microsoft.com/office/drawing/2014/main" id="{D0B94A12-FCE5-FA9B-B456-BFABF070DD76}"/>
                </a:ext>
              </a:extLst>
            </p:cNvPr>
            <p:cNvSpPr/>
            <p:nvPr/>
          </p:nvSpPr>
          <p:spPr>
            <a:xfrm>
              <a:off x="5903213" y="3657472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2"/>
                  </a:moveTo>
                  <a:lnTo>
                    <a:pt x="598424" y="91693"/>
                  </a:lnTo>
                  <a:lnTo>
                    <a:pt x="593725" y="94360"/>
                  </a:lnTo>
                  <a:lnTo>
                    <a:pt x="592074" y="100456"/>
                  </a:lnTo>
                  <a:lnTo>
                    <a:pt x="594868" y="105156"/>
                  </a:lnTo>
                  <a:lnTo>
                    <a:pt x="597662" y="109981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8"/>
                  </a:lnTo>
                  <a:lnTo>
                    <a:pt x="679704" y="65658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2"/>
                  </a:lnTo>
                  <a:close/>
                </a:path>
                <a:path w="699770" h="111760">
                  <a:moveTo>
                    <a:pt x="643055" y="45846"/>
                  </a:moveTo>
                  <a:lnTo>
                    <a:pt x="0" y="45846"/>
                  </a:lnTo>
                  <a:lnTo>
                    <a:pt x="0" y="65658"/>
                  </a:lnTo>
                  <a:lnTo>
                    <a:pt x="643055" y="65658"/>
                  </a:lnTo>
                  <a:lnTo>
                    <a:pt x="660037" y="55752"/>
                  </a:lnTo>
                  <a:lnTo>
                    <a:pt x="643055" y="45846"/>
                  </a:lnTo>
                  <a:close/>
                </a:path>
                <a:path w="699770" h="111760">
                  <a:moveTo>
                    <a:pt x="682276" y="45846"/>
                  </a:moveTo>
                  <a:lnTo>
                    <a:pt x="679704" y="45846"/>
                  </a:lnTo>
                  <a:lnTo>
                    <a:pt x="679704" y="65658"/>
                  </a:lnTo>
                  <a:lnTo>
                    <a:pt x="682276" y="65658"/>
                  </a:lnTo>
                  <a:lnTo>
                    <a:pt x="699262" y="55752"/>
                  </a:lnTo>
                  <a:lnTo>
                    <a:pt x="682276" y="45846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2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4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3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2"/>
                  </a:lnTo>
                  <a:lnTo>
                    <a:pt x="674624" y="47243"/>
                  </a:lnTo>
                  <a:lnTo>
                    <a:pt x="679704" y="47243"/>
                  </a:lnTo>
                  <a:lnTo>
                    <a:pt x="679704" y="45846"/>
                  </a:lnTo>
                  <a:lnTo>
                    <a:pt x="682276" y="45846"/>
                  </a:lnTo>
                  <a:lnTo>
                    <a:pt x="608457" y="2793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object 93">
              <a:extLst>
                <a:ext uri="{FF2B5EF4-FFF2-40B4-BE49-F238E27FC236}">
                  <a16:creationId xmlns:a16="http://schemas.microsoft.com/office/drawing/2014/main" id="{3B0EFCEE-C0F9-5D1B-D50B-B24812E52EBC}"/>
                </a:ext>
              </a:extLst>
            </p:cNvPr>
            <p:cNvSpPr/>
            <p:nvPr/>
          </p:nvSpPr>
          <p:spPr>
            <a:xfrm>
              <a:off x="6015227" y="3389375"/>
              <a:ext cx="428244" cy="2910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0" name="object 94">
            <a:extLst>
              <a:ext uri="{FF2B5EF4-FFF2-40B4-BE49-F238E27FC236}">
                <a16:creationId xmlns:a16="http://schemas.microsoft.com/office/drawing/2014/main" id="{3EC2F396-28F6-73D1-2643-871AD729AF6A}"/>
              </a:ext>
            </a:extLst>
          </p:cNvPr>
          <p:cNvSpPr/>
          <p:nvPr/>
        </p:nvSpPr>
        <p:spPr>
          <a:xfrm>
            <a:off x="3210374" y="4771521"/>
            <a:ext cx="327157" cy="2045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object 95">
            <a:extLst>
              <a:ext uri="{FF2B5EF4-FFF2-40B4-BE49-F238E27FC236}">
                <a16:creationId xmlns:a16="http://schemas.microsoft.com/office/drawing/2014/main" id="{3D28CF84-47E6-F284-48BD-909CBBAD361D}"/>
              </a:ext>
            </a:extLst>
          </p:cNvPr>
          <p:cNvSpPr/>
          <p:nvPr/>
        </p:nvSpPr>
        <p:spPr>
          <a:xfrm>
            <a:off x="3635086" y="2299839"/>
            <a:ext cx="335020" cy="2411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object 96">
            <a:extLst>
              <a:ext uri="{FF2B5EF4-FFF2-40B4-BE49-F238E27FC236}">
                <a16:creationId xmlns:a16="http://schemas.microsoft.com/office/drawing/2014/main" id="{8E64FF26-9BAF-FCC0-50B9-A4058F939683}"/>
              </a:ext>
            </a:extLst>
          </p:cNvPr>
          <p:cNvSpPr/>
          <p:nvPr/>
        </p:nvSpPr>
        <p:spPr>
          <a:xfrm>
            <a:off x="6562709" y="2280301"/>
            <a:ext cx="331796" cy="241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object 97">
            <a:extLst>
              <a:ext uri="{FF2B5EF4-FFF2-40B4-BE49-F238E27FC236}">
                <a16:creationId xmlns:a16="http://schemas.microsoft.com/office/drawing/2014/main" id="{93139B39-DC66-2770-AC7D-DB16C929FCB1}"/>
              </a:ext>
            </a:extLst>
          </p:cNvPr>
          <p:cNvSpPr/>
          <p:nvPr/>
        </p:nvSpPr>
        <p:spPr>
          <a:xfrm>
            <a:off x="5586834" y="2299839"/>
            <a:ext cx="336313" cy="2411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object 98">
            <a:extLst>
              <a:ext uri="{FF2B5EF4-FFF2-40B4-BE49-F238E27FC236}">
                <a16:creationId xmlns:a16="http://schemas.microsoft.com/office/drawing/2014/main" id="{1DF1B87C-5BCA-4D43-C58A-C0221FC6FF28}"/>
              </a:ext>
            </a:extLst>
          </p:cNvPr>
          <p:cNvSpPr/>
          <p:nvPr/>
        </p:nvSpPr>
        <p:spPr>
          <a:xfrm>
            <a:off x="4695752" y="2299839"/>
            <a:ext cx="339581" cy="2411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5" name="object 99">
            <a:extLst>
              <a:ext uri="{FF2B5EF4-FFF2-40B4-BE49-F238E27FC236}">
                <a16:creationId xmlns:a16="http://schemas.microsoft.com/office/drawing/2014/main" id="{64D23081-F4D3-3F5D-8126-48800F1EE032}"/>
              </a:ext>
            </a:extLst>
          </p:cNvPr>
          <p:cNvGrpSpPr/>
          <p:nvPr/>
        </p:nvGrpSpPr>
        <p:grpSpPr>
          <a:xfrm>
            <a:off x="6450658" y="1418528"/>
            <a:ext cx="572832" cy="811963"/>
            <a:chOff x="5434658" y="1408759"/>
            <a:chExt cx="572832" cy="811963"/>
          </a:xfrm>
        </p:grpSpPr>
        <p:sp>
          <p:nvSpPr>
            <p:cNvPr id="286" name="object 100">
              <a:extLst>
                <a:ext uri="{FF2B5EF4-FFF2-40B4-BE49-F238E27FC236}">
                  <a16:creationId xmlns:a16="http://schemas.microsoft.com/office/drawing/2014/main" id="{2EF2BF69-6FC1-830B-F5D6-EB6ADD5FEDEF}"/>
                </a:ext>
              </a:extLst>
            </p:cNvPr>
            <p:cNvSpPr/>
            <p:nvPr/>
          </p:nvSpPr>
          <p:spPr>
            <a:xfrm>
              <a:off x="5434658" y="1408759"/>
              <a:ext cx="572832" cy="23247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object 101">
              <a:extLst>
                <a:ext uri="{FF2B5EF4-FFF2-40B4-BE49-F238E27FC236}">
                  <a16:creationId xmlns:a16="http://schemas.microsoft.com/office/drawing/2014/main" id="{7DBF2DEE-A51F-DACB-2383-0B9A1462A58A}"/>
                </a:ext>
              </a:extLst>
            </p:cNvPr>
            <p:cNvSpPr/>
            <p:nvPr/>
          </p:nvSpPr>
          <p:spPr>
            <a:xfrm>
              <a:off x="5640196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object 102">
            <a:extLst>
              <a:ext uri="{FF2B5EF4-FFF2-40B4-BE49-F238E27FC236}">
                <a16:creationId xmlns:a16="http://schemas.microsoft.com/office/drawing/2014/main" id="{7BB6814A-64B1-794B-3013-F9AC89AADAF5}"/>
              </a:ext>
            </a:extLst>
          </p:cNvPr>
          <p:cNvGrpSpPr/>
          <p:nvPr/>
        </p:nvGrpSpPr>
        <p:grpSpPr>
          <a:xfrm>
            <a:off x="5469764" y="1418528"/>
            <a:ext cx="575945" cy="792480"/>
            <a:chOff x="4375610" y="1428297"/>
            <a:chExt cx="575945" cy="792480"/>
          </a:xfrm>
        </p:grpSpPr>
        <p:sp>
          <p:nvSpPr>
            <p:cNvPr id="289" name="object 103">
              <a:extLst>
                <a:ext uri="{FF2B5EF4-FFF2-40B4-BE49-F238E27FC236}">
                  <a16:creationId xmlns:a16="http://schemas.microsoft.com/office/drawing/2014/main" id="{6C693007-7302-625A-D6FE-83AB84D4AE69}"/>
                </a:ext>
              </a:extLst>
            </p:cNvPr>
            <p:cNvSpPr/>
            <p:nvPr/>
          </p:nvSpPr>
          <p:spPr>
            <a:xfrm>
              <a:off x="4375610" y="1428297"/>
              <a:ext cx="575796" cy="232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bject 104">
              <a:extLst>
                <a:ext uri="{FF2B5EF4-FFF2-40B4-BE49-F238E27FC236}">
                  <a16:creationId xmlns:a16="http://schemas.microsoft.com/office/drawing/2014/main" id="{900EC4DB-A90A-6165-62C8-AE4FF0F72C85}"/>
                </a:ext>
              </a:extLst>
            </p:cNvPr>
            <p:cNvSpPr/>
            <p:nvPr/>
          </p:nvSpPr>
          <p:spPr>
            <a:xfrm>
              <a:off x="4571873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1" name="object 105">
            <a:extLst>
              <a:ext uri="{FF2B5EF4-FFF2-40B4-BE49-F238E27FC236}">
                <a16:creationId xmlns:a16="http://schemas.microsoft.com/office/drawing/2014/main" id="{AA4C3DBF-0A8E-DB76-B86A-7FF43050B515}"/>
              </a:ext>
            </a:extLst>
          </p:cNvPr>
          <p:cNvGrpSpPr/>
          <p:nvPr/>
        </p:nvGrpSpPr>
        <p:grpSpPr>
          <a:xfrm>
            <a:off x="4485562" y="1389220"/>
            <a:ext cx="573405" cy="792480"/>
            <a:chOff x="3313254" y="1428297"/>
            <a:chExt cx="573405" cy="792480"/>
          </a:xfrm>
        </p:grpSpPr>
        <p:sp>
          <p:nvSpPr>
            <p:cNvPr id="292" name="object 106">
              <a:extLst>
                <a:ext uri="{FF2B5EF4-FFF2-40B4-BE49-F238E27FC236}">
                  <a16:creationId xmlns:a16="http://schemas.microsoft.com/office/drawing/2014/main" id="{3D661FAE-699A-E920-F946-97366B695473}"/>
                </a:ext>
              </a:extLst>
            </p:cNvPr>
            <p:cNvSpPr/>
            <p:nvPr/>
          </p:nvSpPr>
          <p:spPr>
            <a:xfrm>
              <a:off x="3313254" y="1428297"/>
              <a:ext cx="572900" cy="23247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bject 107">
              <a:extLst>
                <a:ext uri="{FF2B5EF4-FFF2-40B4-BE49-F238E27FC236}">
                  <a16:creationId xmlns:a16="http://schemas.microsoft.com/office/drawing/2014/main" id="{B9AAC11C-FAC4-CB61-E68A-22A402AA5478}"/>
                </a:ext>
              </a:extLst>
            </p:cNvPr>
            <p:cNvSpPr/>
            <p:nvPr/>
          </p:nvSpPr>
          <p:spPr>
            <a:xfrm>
              <a:off x="3518788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4" name="object 108">
            <a:extLst>
              <a:ext uri="{FF2B5EF4-FFF2-40B4-BE49-F238E27FC236}">
                <a16:creationId xmlns:a16="http://schemas.microsoft.com/office/drawing/2014/main" id="{D8515F24-E7BF-1978-83B9-9F6B697493B0}"/>
              </a:ext>
            </a:extLst>
          </p:cNvPr>
          <p:cNvGrpSpPr/>
          <p:nvPr/>
        </p:nvGrpSpPr>
        <p:grpSpPr>
          <a:xfrm>
            <a:off x="3443266" y="1389220"/>
            <a:ext cx="573405" cy="792480"/>
            <a:chOff x="2222112" y="1428297"/>
            <a:chExt cx="573405" cy="792480"/>
          </a:xfrm>
        </p:grpSpPr>
        <p:sp>
          <p:nvSpPr>
            <p:cNvPr id="295" name="object 109">
              <a:extLst>
                <a:ext uri="{FF2B5EF4-FFF2-40B4-BE49-F238E27FC236}">
                  <a16:creationId xmlns:a16="http://schemas.microsoft.com/office/drawing/2014/main" id="{EB699F54-F443-E264-B1D6-1F3DE6B297B0}"/>
                </a:ext>
              </a:extLst>
            </p:cNvPr>
            <p:cNvSpPr/>
            <p:nvPr/>
          </p:nvSpPr>
          <p:spPr>
            <a:xfrm>
              <a:off x="2222112" y="1428297"/>
              <a:ext cx="572870" cy="23247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object 110">
              <a:extLst>
                <a:ext uri="{FF2B5EF4-FFF2-40B4-BE49-F238E27FC236}">
                  <a16:creationId xmlns:a16="http://schemas.microsoft.com/office/drawing/2014/main" id="{ED5696F5-9021-9063-F1F0-4A7905B4987B}"/>
                </a:ext>
              </a:extLst>
            </p:cNvPr>
            <p:cNvSpPr/>
            <p:nvPr/>
          </p:nvSpPr>
          <p:spPr>
            <a:xfrm>
              <a:off x="2447417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6" y="56206"/>
                  </a:lnTo>
                  <a:lnTo>
                    <a:pt x="45846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6" y="104393"/>
                  </a:lnTo>
                  <a:lnTo>
                    <a:pt x="109981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3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7" name="object 111">
            <a:extLst>
              <a:ext uri="{FF2B5EF4-FFF2-40B4-BE49-F238E27FC236}">
                <a16:creationId xmlns:a16="http://schemas.microsoft.com/office/drawing/2014/main" id="{87E84F07-DC29-A980-165E-5AF06D07453E}"/>
              </a:ext>
            </a:extLst>
          </p:cNvPr>
          <p:cNvSpPr/>
          <p:nvPr/>
        </p:nvSpPr>
        <p:spPr>
          <a:xfrm>
            <a:off x="7344236" y="1694745"/>
            <a:ext cx="1606098" cy="5377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object 112">
            <a:extLst>
              <a:ext uri="{FF2B5EF4-FFF2-40B4-BE49-F238E27FC236}">
                <a16:creationId xmlns:a16="http://schemas.microsoft.com/office/drawing/2014/main" id="{72CB532C-09B7-A09B-6D26-8ADBA5BA1427}"/>
              </a:ext>
            </a:extLst>
          </p:cNvPr>
          <p:cNvSpPr txBox="1"/>
          <p:nvPr/>
        </p:nvSpPr>
        <p:spPr>
          <a:xfrm>
            <a:off x="4183203" y="1336018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299" name="object 113">
            <a:extLst>
              <a:ext uri="{FF2B5EF4-FFF2-40B4-BE49-F238E27FC236}">
                <a16:creationId xmlns:a16="http://schemas.microsoft.com/office/drawing/2014/main" id="{8F21D0AD-A2E1-54BD-F12F-F7A6867BC378}"/>
              </a:ext>
            </a:extLst>
          </p:cNvPr>
          <p:cNvSpPr txBox="1"/>
          <p:nvPr/>
        </p:nvSpPr>
        <p:spPr>
          <a:xfrm>
            <a:off x="5210053" y="1355557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300" name="object 114">
            <a:extLst>
              <a:ext uri="{FF2B5EF4-FFF2-40B4-BE49-F238E27FC236}">
                <a16:creationId xmlns:a16="http://schemas.microsoft.com/office/drawing/2014/main" id="{0ED5AAE7-999D-2EF8-2011-D2A8E3720188}"/>
              </a:ext>
            </a:extLst>
          </p:cNvPr>
          <p:cNvSpPr txBox="1"/>
          <p:nvPr/>
        </p:nvSpPr>
        <p:spPr>
          <a:xfrm>
            <a:off x="6200481" y="1375095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301" name="object 115">
            <a:extLst>
              <a:ext uri="{FF2B5EF4-FFF2-40B4-BE49-F238E27FC236}">
                <a16:creationId xmlns:a16="http://schemas.microsoft.com/office/drawing/2014/main" id="{3E223FD0-0F0D-5725-3CA2-46CA17825915}"/>
              </a:ext>
            </a:extLst>
          </p:cNvPr>
          <p:cNvSpPr txBox="1"/>
          <p:nvPr/>
        </p:nvSpPr>
        <p:spPr>
          <a:xfrm>
            <a:off x="7129636" y="1384865"/>
            <a:ext cx="8052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48970" algn="l"/>
              </a:tabLst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 …	=</a:t>
            </a:r>
          </a:p>
        </p:txBody>
      </p:sp>
      <p:sp>
        <p:nvSpPr>
          <p:cNvPr id="302" name="object 116">
            <a:extLst>
              <a:ext uri="{FF2B5EF4-FFF2-40B4-BE49-F238E27FC236}">
                <a16:creationId xmlns:a16="http://schemas.microsoft.com/office/drawing/2014/main" id="{E961F4E2-C58D-2041-86DC-B083135C903D}"/>
              </a:ext>
            </a:extLst>
          </p:cNvPr>
          <p:cNvSpPr txBox="1"/>
          <p:nvPr/>
        </p:nvSpPr>
        <p:spPr>
          <a:xfrm>
            <a:off x="6868414" y="3367639"/>
            <a:ext cx="183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…</a:t>
            </a:r>
          </a:p>
        </p:txBody>
      </p:sp>
      <p:sp>
        <p:nvSpPr>
          <p:cNvPr id="303" name="object 117">
            <a:extLst>
              <a:ext uri="{FF2B5EF4-FFF2-40B4-BE49-F238E27FC236}">
                <a16:creationId xmlns:a16="http://schemas.microsoft.com/office/drawing/2014/main" id="{FF601D96-DA3F-1700-CA9D-061FBBABC8AB}"/>
              </a:ext>
            </a:extLst>
          </p:cNvPr>
          <p:cNvSpPr/>
          <p:nvPr/>
        </p:nvSpPr>
        <p:spPr>
          <a:xfrm>
            <a:off x="2473315" y="5836997"/>
            <a:ext cx="814069" cy="86995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object 118">
            <a:extLst>
              <a:ext uri="{FF2B5EF4-FFF2-40B4-BE49-F238E27FC236}">
                <a16:creationId xmlns:a16="http://schemas.microsoft.com/office/drawing/2014/main" id="{D9244BAD-0910-1DC2-18DD-4E8C4C69CEA9}"/>
              </a:ext>
            </a:extLst>
          </p:cNvPr>
          <p:cNvSpPr txBox="1"/>
          <p:nvPr/>
        </p:nvSpPr>
        <p:spPr>
          <a:xfrm>
            <a:off x="2035743" y="1328048"/>
            <a:ext cx="46545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Loss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5" name="object 119">
            <a:extLst>
              <a:ext uri="{FF2B5EF4-FFF2-40B4-BE49-F238E27FC236}">
                <a16:creationId xmlns:a16="http://schemas.microsoft.com/office/drawing/2014/main" id="{B3560008-3F4C-B720-913A-0C0E62FAB522}"/>
              </a:ext>
            </a:extLst>
          </p:cNvPr>
          <p:cNvSpPr/>
          <p:nvPr/>
        </p:nvSpPr>
        <p:spPr>
          <a:xfrm>
            <a:off x="2580777" y="1468510"/>
            <a:ext cx="694690" cy="86995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object 120">
            <a:extLst>
              <a:ext uri="{FF2B5EF4-FFF2-40B4-BE49-F238E27FC236}">
                <a16:creationId xmlns:a16="http://schemas.microsoft.com/office/drawing/2014/main" id="{8D8917AD-3809-C411-EF16-A0508284B84D}"/>
              </a:ext>
            </a:extLst>
          </p:cNvPr>
          <p:cNvSpPr txBox="1"/>
          <p:nvPr/>
        </p:nvSpPr>
        <p:spPr>
          <a:xfrm>
            <a:off x="1322292" y="2244928"/>
            <a:ext cx="1178170" cy="29046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5080" lvl="0" indent="285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P</a:t>
            </a:r>
            <a:r>
              <a:rPr lang="en-US" spc="-35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edic</a:t>
            </a:r>
            <a:r>
              <a:rPr lang="en-US" spc="-25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ions</a:t>
            </a:r>
            <a:endParaRPr lang="en-US" b="0" i="0" u="none" strike="noStrike" kern="1200" cap="none" spc="-10" normalizeH="0" baseline="0" noProof="0">
              <a:ln>
                <a:noFill/>
              </a:ln>
              <a:solidFill>
                <a:srgbClr val="BA56BD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8" name="object 122">
            <a:extLst>
              <a:ext uri="{FF2B5EF4-FFF2-40B4-BE49-F238E27FC236}">
                <a16:creationId xmlns:a16="http://schemas.microsoft.com/office/drawing/2014/main" id="{55BFBBD8-580C-B644-22FF-E4A49A818AB6}"/>
              </a:ext>
            </a:extLst>
          </p:cNvPr>
          <p:cNvSpPr txBox="1"/>
          <p:nvPr/>
        </p:nvSpPr>
        <p:spPr>
          <a:xfrm>
            <a:off x="1540217" y="5721137"/>
            <a:ext cx="891785" cy="19806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43510" marR="0" lvl="0" indent="0" algn="l" defTabSz="914400" rtl="0" eaLnBrk="1" fontAlgn="auto" latinLnBrk="0" hangingPunct="1">
              <a:lnSpc>
                <a:spcPct val="657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Corpus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309" name="object 123">
            <a:extLst>
              <a:ext uri="{FF2B5EF4-FFF2-40B4-BE49-F238E27FC236}">
                <a16:creationId xmlns:a16="http://schemas.microsoft.com/office/drawing/2014/main" id="{05313836-B9D9-B3AE-6361-5CD80B7A976A}"/>
              </a:ext>
            </a:extLst>
          </p:cNvPr>
          <p:cNvSpPr txBox="1"/>
          <p:nvPr/>
        </p:nvSpPr>
        <p:spPr>
          <a:xfrm>
            <a:off x="3560248" y="5759511"/>
            <a:ext cx="328930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the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0" name="object 124">
            <a:extLst>
              <a:ext uri="{FF2B5EF4-FFF2-40B4-BE49-F238E27FC236}">
                <a16:creationId xmlns:a16="http://schemas.microsoft.com/office/drawing/2014/main" id="{E42D3008-6DDC-42A6-D6DE-A610B732CFAF}"/>
              </a:ext>
            </a:extLst>
          </p:cNvPr>
          <p:cNvSpPr txBox="1"/>
          <p:nvPr/>
        </p:nvSpPr>
        <p:spPr>
          <a:xfrm>
            <a:off x="4354634" y="5759511"/>
            <a:ext cx="812800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students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1" name="object 125">
            <a:extLst>
              <a:ext uri="{FF2B5EF4-FFF2-40B4-BE49-F238E27FC236}">
                <a16:creationId xmlns:a16="http://schemas.microsoft.com/office/drawing/2014/main" id="{AAA1670B-D1B6-B11A-F2B6-02B31FD84D92}"/>
              </a:ext>
            </a:extLst>
          </p:cNvPr>
          <p:cNvSpPr txBox="1"/>
          <p:nvPr/>
        </p:nvSpPr>
        <p:spPr>
          <a:xfrm>
            <a:off x="5404757" y="5759511"/>
            <a:ext cx="71437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open</a:t>
            </a: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ed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2" name="object 126">
            <a:extLst>
              <a:ext uri="{FF2B5EF4-FFF2-40B4-BE49-F238E27FC236}">
                <a16:creationId xmlns:a16="http://schemas.microsoft.com/office/drawing/2014/main" id="{667996E8-C810-4A84-C36A-8DF31EBC985F}"/>
              </a:ext>
            </a:extLst>
          </p:cNvPr>
          <p:cNvSpPr txBox="1"/>
          <p:nvPr/>
        </p:nvSpPr>
        <p:spPr>
          <a:xfrm>
            <a:off x="6492766" y="5759511"/>
            <a:ext cx="45910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the</a:t>
            </a:r>
            <a:r>
              <a:rPr kumimoji="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</a:t>
            </a: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4" name="object 128">
            <a:extLst>
              <a:ext uri="{FF2B5EF4-FFF2-40B4-BE49-F238E27FC236}">
                <a16:creationId xmlns:a16="http://schemas.microsoft.com/office/drawing/2014/main" id="{D1B88A81-EDB8-E741-933D-D52F0C8F612F}"/>
              </a:ext>
            </a:extLst>
          </p:cNvPr>
          <p:cNvSpPr txBox="1"/>
          <p:nvPr/>
        </p:nvSpPr>
        <p:spPr>
          <a:xfrm>
            <a:off x="7642352" y="5993973"/>
            <a:ext cx="18351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…</a:t>
            </a:r>
            <a:endParaRPr lang="en-US"/>
          </a:p>
        </p:txBody>
      </p:sp>
      <p:sp>
        <p:nvSpPr>
          <p:cNvPr id="131" name="Slide Number Placeholder 130">
            <a:extLst>
              <a:ext uri="{FF2B5EF4-FFF2-40B4-BE49-F238E27FC236}">
                <a16:creationId xmlns:a16="http://schemas.microsoft.com/office/drawing/2014/main" id="{FEAEE2D5-9BA5-B6C9-39A7-8384D345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20</a:t>
            </a:fld>
            <a:endParaRPr lang="en-US"/>
          </a:p>
        </p:txBody>
      </p:sp>
      <p:sp>
        <p:nvSpPr>
          <p:cNvPr id="130" name="Footer Placeholder 129">
            <a:extLst>
              <a:ext uri="{FF2B5EF4-FFF2-40B4-BE49-F238E27FC236}">
                <a16:creationId xmlns:a16="http://schemas.microsoft.com/office/drawing/2014/main" id="{297EABB3-4298-144F-3726-FDDA092A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132" name="object 119">
            <a:extLst>
              <a:ext uri="{FF2B5EF4-FFF2-40B4-BE49-F238E27FC236}">
                <a16:creationId xmlns:a16="http://schemas.microsoft.com/office/drawing/2014/main" id="{7D050902-DD99-4A67-0637-7C3033547535}"/>
              </a:ext>
            </a:extLst>
          </p:cNvPr>
          <p:cNvSpPr/>
          <p:nvPr/>
        </p:nvSpPr>
        <p:spPr>
          <a:xfrm>
            <a:off x="2580777" y="2386817"/>
            <a:ext cx="694690" cy="86995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854873B-0718-C719-BA92-A80105C0A83C}"/>
              </a:ext>
            </a:extLst>
          </p:cNvPr>
          <p:cNvSpPr txBox="1"/>
          <p:nvPr/>
        </p:nvSpPr>
        <p:spPr>
          <a:xfrm>
            <a:off x="615461" y="1064846"/>
            <a:ext cx="21492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Visually:</a:t>
            </a:r>
          </a:p>
        </p:txBody>
      </p:sp>
    </p:spTree>
    <p:extLst>
      <p:ext uri="{BB962C8B-B14F-4D97-AF65-F5344CB8AC3E}">
        <p14:creationId xmlns:p14="http://schemas.microsoft.com/office/powerpoint/2010/main" val="151165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Training RNNs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>
                <a:cs typeface="Calibri"/>
              </a:rPr>
              <a:t>What</a:t>
            </a:r>
            <a:r>
              <a:rPr lang="en-US" sz="2000">
                <a:ea typeface="+mn-lt"/>
                <a:cs typeface="+mn-lt"/>
              </a:rPr>
              <a:t> is </a:t>
            </a:r>
            <a:r>
              <a:rPr lang="en-US" sz="2000"/>
              <a:t>the </a:t>
            </a:r>
            <a:r>
              <a:rPr lang="en-US" sz="2000" b="1"/>
              <a:t>correct/target word at each time step?</a:t>
            </a:r>
            <a:endParaRPr lang="en-US" sz="20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We have this thanks to </a:t>
            </a:r>
            <a:r>
              <a:rPr lang="en-US" sz="1800" b="1">
                <a:ea typeface="+mn-lt"/>
                <a:cs typeface="+mn-lt"/>
              </a:rPr>
              <a:t>self-supervision</a:t>
            </a: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This is known as </a:t>
            </a:r>
            <a:r>
              <a:rPr lang="en-US" sz="1800" b="1">
                <a:ea typeface="+mn-lt"/>
                <a:cs typeface="+mn-lt"/>
              </a:rPr>
              <a:t>teacher forcing: </a:t>
            </a:r>
            <a:r>
              <a:rPr lang="en-US" sz="1800">
                <a:ea typeface="+mn-lt"/>
                <a:cs typeface="+mn-lt"/>
              </a:rPr>
              <a:t>feed model true next word from history</a:t>
            </a: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This in contrast to </a:t>
            </a:r>
            <a:r>
              <a:rPr lang="en-US" sz="2000" b="1">
                <a:ea typeface="+mn-lt"/>
                <a:cs typeface="+mn-lt"/>
              </a:rPr>
              <a:t>using word previously predicted by model</a:t>
            </a: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That is what's done for </a:t>
            </a:r>
            <a:r>
              <a:rPr lang="en-US" sz="1800" b="1">
                <a:ea typeface="+mn-lt"/>
                <a:cs typeface="+mn-lt"/>
              </a:rPr>
              <a:t>text generation </a:t>
            </a:r>
            <a:r>
              <a:rPr lang="en-US" sz="1800">
                <a:ea typeface="+mn-lt"/>
                <a:cs typeface="+mn-lt"/>
              </a:rPr>
              <a:t>(more in later tutorials/lectures)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CA2BFBC3-58AF-D18C-BDC1-1DE621D8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0" y="2202297"/>
            <a:ext cx="5978768" cy="27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Weight Tying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Take a standard RNN: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x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i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</a:t>
            </a:r>
            <a:r>
              <a:rPr lang="en-US" sz="1800" dirty="0">
                <a:latin typeface="Calibri"/>
                <a:ea typeface="Calibri"/>
                <a:cs typeface="Arial"/>
              </a:rPr>
              <a:t>is one-hot vector of word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i</a:t>
            </a:r>
            <a:endParaRPr lang="en-US" sz="1800" dirty="0" err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Ex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</a:t>
            </a:r>
            <a:r>
              <a:rPr lang="en-US" sz="1800" dirty="0">
                <a:latin typeface="Calibri"/>
                <a:ea typeface="Calibri"/>
                <a:cs typeface="Arial"/>
              </a:rPr>
              <a:t>are word embeddings where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dirty="0">
                <a:latin typeface="Calibri"/>
                <a:ea typeface="Calibri"/>
                <a:cs typeface="Arial"/>
              </a:rPr>
              <a:t>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∈ R</a:t>
            </a:r>
            <a:r>
              <a:rPr lang="en-US" sz="1800" i="1" baseline="30000" dirty="0">
                <a:latin typeface="Calibri"/>
                <a:ea typeface="Calibri"/>
                <a:cs typeface="Calibri"/>
              </a:rPr>
              <a:t>|V| x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 f(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(i-1)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 </a:t>
            </a:r>
            <a:r>
              <a:rPr lang="en-US" sz="1800" i="1" dirty="0">
                <a:latin typeface="Calibri"/>
                <a:ea typeface="Calibri"/>
                <a:cs typeface="Arial"/>
              </a:rPr>
              <a:t>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 </a:t>
            </a:r>
            <a:r>
              <a:rPr lang="en-US" sz="1800" dirty="0">
                <a:latin typeface="Calibri"/>
                <a:ea typeface="Calibri"/>
                <a:cs typeface="Arial"/>
              </a:rPr>
              <a:t>is hidden state at time step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i</a:t>
            </a:r>
            <a:endParaRPr lang="en-US" sz="1800" dirty="0" err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 dirty="0">
                <a:latin typeface="Calibri"/>
                <a:ea typeface="Calibri"/>
                <a:cs typeface="Arial"/>
              </a:rPr>
              <a:t>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</a:t>
            </a:r>
            <a:r>
              <a:rPr lang="en-US" sz="1800" dirty="0">
                <a:latin typeface="Calibri"/>
                <a:ea typeface="Calibri"/>
                <a:cs typeface="Arial"/>
              </a:rPr>
              <a:t>is output probability vector</a:t>
            </a:r>
          </a:p>
          <a:p>
            <a:r>
              <a:rPr lang="en-US" sz="2000" dirty="0">
                <a:latin typeface="Calibri"/>
                <a:ea typeface="Calibri"/>
                <a:cs typeface="Arial"/>
              </a:rPr>
              <a:t>Note that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2000" dirty="0">
                <a:latin typeface="Calibri"/>
                <a:ea typeface="Calibri"/>
                <a:cs typeface="Arial"/>
              </a:rPr>
              <a:t> and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2000" dirty="0">
                <a:latin typeface="Calibri"/>
                <a:ea typeface="Calibri"/>
                <a:cs typeface="Arial"/>
              </a:rPr>
              <a:t> are of the same size: </a:t>
            </a:r>
            <a:r>
              <a:rPr lang="en-US" sz="2000" i="1" dirty="0">
                <a:ea typeface="+mn-lt"/>
                <a:cs typeface="+mn-lt"/>
              </a:rPr>
              <a:t>R</a:t>
            </a:r>
            <a:r>
              <a:rPr lang="en-US" sz="2000" i="1" baseline="30000" dirty="0">
                <a:ea typeface="+mn-lt"/>
                <a:cs typeface="+mn-lt"/>
              </a:rPr>
              <a:t>|V| x d </a:t>
            </a:r>
            <a:r>
              <a:rPr lang="en-US" sz="2000" dirty="0">
                <a:ea typeface="+mn-lt"/>
                <a:cs typeface="+mn-lt"/>
              </a:rPr>
              <a:t>where </a:t>
            </a:r>
            <a:r>
              <a:rPr lang="en-US" sz="2000" i="1" dirty="0">
                <a:ea typeface="+mn-lt"/>
                <a:cs typeface="+mn-lt"/>
              </a:rPr>
              <a:t>d</a:t>
            </a:r>
            <a:r>
              <a:rPr lang="en-US" sz="2000" dirty="0">
                <a:ea typeface="+mn-lt"/>
                <a:cs typeface="+mn-lt"/>
              </a:rPr>
              <a:t> is embedding size</a:t>
            </a:r>
          </a:p>
          <a:p>
            <a:r>
              <a:rPr lang="en-US" sz="2000" b="1" dirty="0">
                <a:latin typeface="Calibri"/>
                <a:ea typeface="Calibri"/>
                <a:cs typeface="Calibri"/>
              </a:rPr>
              <a:t>Weight tying </a:t>
            </a:r>
            <a:r>
              <a:rPr lang="en-US" sz="2000" dirty="0">
                <a:latin typeface="Calibri"/>
                <a:ea typeface="Calibri"/>
                <a:cs typeface="Calibri"/>
              </a:rPr>
              <a:t>(</a:t>
            </a:r>
            <a:r>
              <a:rPr lang="en-US" sz="2000" dirty="0">
                <a:latin typeface="Calibri"/>
                <a:ea typeface="Calibri"/>
                <a:cs typeface="Calibri"/>
                <a:hlinkClick r:id="rId2"/>
              </a:rPr>
              <a:t>Press et al. 2016</a:t>
            </a:r>
            <a:r>
              <a:rPr lang="en-US" sz="2000" dirty="0">
                <a:latin typeface="Calibri"/>
                <a:ea typeface="Calibri"/>
                <a:cs typeface="Calibri"/>
              </a:rPr>
              <a:t>, </a:t>
            </a:r>
            <a:r>
              <a:rPr lang="en-US" sz="2000" dirty="0">
                <a:latin typeface="Calibri"/>
                <a:ea typeface="Calibri"/>
                <a:cs typeface="Calibri"/>
                <a:hlinkClick r:id="rId3"/>
              </a:rPr>
              <a:t>Inan et al. 2016</a:t>
            </a:r>
            <a:r>
              <a:rPr lang="en-US" sz="2000" dirty="0">
                <a:latin typeface="Calibri"/>
                <a:ea typeface="Calibri"/>
                <a:cs typeface="Calibri"/>
              </a:rPr>
              <a:t>) 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Have 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E</a:t>
            </a:r>
            <a:r>
              <a:rPr lang="en-US" sz="1800" dirty="0">
                <a:latin typeface="Calibri"/>
                <a:ea typeface="Calibri"/>
                <a:cs typeface="Calibri"/>
              </a:rPr>
              <a:t> and 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U</a:t>
            </a:r>
            <a:r>
              <a:rPr lang="en-US" sz="1800" dirty="0">
                <a:latin typeface="Calibri"/>
                <a:ea typeface="Calibri"/>
                <a:cs typeface="Calibri"/>
              </a:rPr>
              <a:t> be the same matrix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I.e., same</a:t>
            </a:r>
            <a:r>
              <a:rPr lang="en-US" sz="1800" b="1" dirty="0">
                <a:latin typeface="Calibri"/>
                <a:ea typeface="Calibri"/>
                <a:cs typeface="Calibri"/>
              </a:rPr>
              <a:t> </a:t>
            </a:r>
            <a:r>
              <a:rPr lang="en-US" sz="1800" dirty="0">
                <a:latin typeface="Calibri"/>
                <a:ea typeface="Calibri"/>
                <a:cs typeface="Calibri"/>
              </a:rPr>
              <a:t>set of parameters are used both as word embeddings and for</a:t>
            </a:r>
          </a:p>
          <a:p>
            <a:pPr marL="457200" lvl="1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      projection to final vocabulary space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This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was observed to improve LM performance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Added benefit: </a:t>
            </a:r>
            <a:r>
              <a:rPr lang="en-US" sz="1800" b="1" dirty="0">
                <a:latin typeface="Calibri"/>
                <a:ea typeface="Calibri"/>
                <a:cs typeface="Calibri"/>
              </a:rPr>
              <a:t>number of parameters considerably reduced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Remember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|V|</a:t>
            </a:r>
            <a:r>
              <a:rPr lang="en-US" sz="1800" dirty="0">
                <a:latin typeface="Calibri"/>
                <a:ea typeface="Calibri"/>
                <a:cs typeface="Calibri"/>
              </a:rPr>
              <a:t> is usually in the tens to hundreds of thousands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Thus, this is commonly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The Challenge of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Let's have a look at a </a:t>
            </a:r>
            <a:r>
              <a:rPr lang="en-US" sz="2000" b="1" dirty="0">
                <a:ea typeface="Calibri"/>
                <a:cs typeface="Calibri"/>
              </a:rPr>
              <a:t>high-level example</a:t>
            </a:r>
            <a:r>
              <a:rPr lang="en-US" sz="2000" dirty="0">
                <a:ea typeface="Calibri"/>
                <a:cs typeface="Calibri"/>
              </a:rPr>
              <a:t> for some intuition</a:t>
            </a:r>
          </a:p>
          <a:p>
            <a:r>
              <a:rPr lang="en-US" sz="2000" dirty="0">
                <a:ea typeface="Calibri"/>
                <a:cs typeface="Calibri"/>
              </a:rPr>
              <a:t>Take the following sentence:</a:t>
            </a:r>
            <a:endParaRPr lang="en-US" dirty="0"/>
          </a:p>
          <a:p>
            <a:pPr lvl="1" indent="-342900">
              <a:buChar char="•"/>
            </a:pPr>
            <a:r>
              <a:rPr lang="en-US" sz="1800" i="1" dirty="0">
                <a:ea typeface="Calibri"/>
                <a:cs typeface="Calibri"/>
              </a:rPr>
              <a:t>Daniel was the one who told us about the greatness of Michael I. Jordan.</a:t>
            </a:r>
            <a:endParaRPr lang="en-US" sz="1600" i="1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Imagine an RNN encodes this sentence in its final hidden state </a:t>
            </a:r>
            <a:r>
              <a:rPr lang="en-US" sz="2000" b="1" i="1" dirty="0" err="1">
                <a:ea typeface="Calibri"/>
                <a:cs typeface="Calibri"/>
              </a:rPr>
              <a:t>h</a:t>
            </a:r>
            <a:r>
              <a:rPr lang="en-US" sz="2000" i="1" baseline="-25000" dirty="0" err="1">
                <a:ea typeface="Calibri"/>
                <a:cs typeface="Calibri"/>
              </a:rPr>
              <a:t>t</a:t>
            </a:r>
            <a:endParaRPr lang="en-US" sz="2000" i="1" baseline="-25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I.e. </a:t>
            </a: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dirty="0">
                <a:ea typeface="Calibri"/>
                <a:cs typeface="Calibri"/>
              </a:rPr>
              <a:t> is the representation of the sentence</a:t>
            </a:r>
          </a:p>
          <a:p>
            <a:r>
              <a:rPr lang="en-US" sz="2000" dirty="0">
                <a:ea typeface="Calibri"/>
                <a:cs typeface="Calibri"/>
              </a:rPr>
              <a:t>Ideally, </a:t>
            </a:r>
            <a:r>
              <a:rPr lang="en-US" sz="2000" b="1" i="1" dirty="0" err="1">
                <a:ea typeface="Calibri"/>
                <a:cs typeface="Calibri"/>
              </a:rPr>
              <a:t>h</a:t>
            </a:r>
            <a:r>
              <a:rPr lang="en-US" sz="2000" i="1" baseline="-25000" dirty="0" err="1">
                <a:ea typeface="Calibri"/>
                <a:cs typeface="Calibri"/>
              </a:rPr>
              <a:t>t</a:t>
            </a:r>
            <a:r>
              <a:rPr lang="en-US" sz="2000" dirty="0">
                <a:ea typeface="Calibri"/>
                <a:cs typeface="Calibri"/>
              </a:rPr>
              <a:t> encodes enough information about the sentence to answer a variety of questions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Who told you about Michael I. Jordan?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How does Daniel feel about Michael I. Jordan?</a:t>
            </a:r>
          </a:p>
          <a:p>
            <a:r>
              <a:rPr lang="en-US" sz="2000" dirty="0">
                <a:ea typeface="Calibri"/>
                <a:cs typeface="Calibri"/>
              </a:rPr>
              <a:t>Note the distance in time between </a:t>
            </a:r>
            <a:r>
              <a:rPr lang="en-US" sz="2000" i="1" dirty="0">
                <a:ea typeface="Calibri"/>
                <a:cs typeface="Calibri"/>
              </a:rPr>
              <a:t>Michael I. Jordan</a:t>
            </a:r>
            <a:r>
              <a:rPr lang="en-US" sz="2000" dirty="0">
                <a:ea typeface="Calibri"/>
                <a:cs typeface="Calibri"/>
              </a:rPr>
              <a:t> and </a:t>
            </a:r>
            <a:r>
              <a:rPr lang="en-US" sz="2000" i="1" dirty="0">
                <a:ea typeface="Calibri"/>
                <a:cs typeface="Calibri"/>
              </a:rPr>
              <a:t>Daniel</a:t>
            </a:r>
            <a:r>
              <a:rPr lang="en-US" sz="2000" dirty="0">
                <a:ea typeface="Calibri"/>
                <a:cs typeface="Calibri"/>
              </a:rPr>
              <a:t>.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At last time step, </a:t>
            </a:r>
            <a:r>
              <a:rPr lang="en-US" sz="1800" b="1" i="1" dirty="0" err="1">
                <a:ea typeface="Calibri"/>
                <a:cs typeface="Calibri"/>
              </a:rPr>
              <a:t>h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 has to </a:t>
            </a:r>
            <a:r>
              <a:rPr lang="en-US" sz="1800" b="1" dirty="0">
                <a:ea typeface="Calibri"/>
                <a:cs typeface="Calibri"/>
              </a:rPr>
              <a:t>"remember" Daniel was part of the sentence</a:t>
            </a:r>
          </a:p>
          <a:p>
            <a:r>
              <a:rPr lang="en-US" sz="2000" dirty="0">
                <a:ea typeface="Calibri"/>
                <a:cs typeface="Calibri"/>
              </a:rPr>
              <a:t>Why can this be difficult?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 </a:t>
            </a:r>
            <a:r>
              <a:rPr lang="en-US" sz="1800" b="1" dirty="0">
                <a:ea typeface="Calibri"/>
                <a:cs typeface="Calibri"/>
              </a:rPr>
              <a:t>vanishing gradient</a:t>
            </a:r>
            <a:r>
              <a:rPr lang="en-US" sz="1800" dirty="0">
                <a:ea typeface="Calibri"/>
                <a:cs typeface="Calibri"/>
              </a:rPr>
              <a:t> problem, present in many deep models (including transformers), but nicely illustrated with RNNs (via </a:t>
            </a:r>
            <a:r>
              <a:rPr lang="en-US" sz="1800" dirty="0">
                <a:ea typeface="Calibri"/>
                <a:cs typeface="Calibri"/>
                <a:hlinkClick r:id="rId2"/>
              </a:rPr>
              <a:t>Stanford slides</a:t>
            </a:r>
            <a:r>
              <a:rPr lang="en-US" sz="1800" dirty="0">
                <a:ea typeface="Calibri"/>
                <a:cs typeface="Calibri"/>
              </a:rPr>
              <a:t>)</a:t>
            </a:r>
          </a:p>
          <a:p>
            <a:pPr lvl="1"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bg object 16">
            <a:extLst>
              <a:ext uri="{FF2B5EF4-FFF2-40B4-BE49-F238E27FC236}">
                <a16:creationId xmlns:a16="http://schemas.microsoft.com/office/drawing/2014/main" id="{4B1BD385-6208-4301-C6E3-0C85C9FB1660}"/>
              </a:ext>
            </a:extLst>
          </p:cNvPr>
          <p:cNvSpPr/>
          <p:nvPr/>
        </p:nvSpPr>
        <p:spPr>
          <a:xfrm>
            <a:off x="972554" y="3259135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bg object 17">
            <a:extLst>
              <a:ext uri="{FF2B5EF4-FFF2-40B4-BE49-F238E27FC236}">
                <a16:creationId xmlns:a16="http://schemas.microsoft.com/office/drawing/2014/main" id="{CB59B41C-BA17-BDF8-6122-49A22B67BD98}"/>
              </a:ext>
            </a:extLst>
          </p:cNvPr>
          <p:cNvSpPr/>
          <p:nvPr/>
        </p:nvSpPr>
        <p:spPr>
          <a:xfrm>
            <a:off x="2993298" y="3235944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bg object 18">
            <a:extLst>
              <a:ext uri="{FF2B5EF4-FFF2-40B4-BE49-F238E27FC236}">
                <a16:creationId xmlns:a16="http://schemas.microsoft.com/office/drawing/2014/main" id="{160EF6D8-6F48-BE80-2288-9C8C1D8AE86F}"/>
              </a:ext>
            </a:extLst>
          </p:cNvPr>
          <p:cNvSpPr/>
          <p:nvPr/>
        </p:nvSpPr>
        <p:spPr>
          <a:xfrm>
            <a:off x="4963947" y="3235944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bg object 19">
            <a:extLst>
              <a:ext uri="{FF2B5EF4-FFF2-40B4-BE49-F238E27FC236}">
                <a16:creationId xmlns:a16="http://schemas.microsoft.com/office/drawing/2014/main" id="{23470D5A-CE48-5750-3731-82E8F0D92E3E}"/>
              </a:ext>
            </a:extLst>
          </p:cNvPr>
          <p:cNvSpPr/>
          <p:nvPr/>
        </p:nvSpPr>
        <p:spPr>
          <a:xfrm>
            <a:off x="6963441" y="3263773"/>
            <a:ext cx="377507" cy="21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20">
            <a:extLst>
              <a:ext uri="{FF2B5EF4-FFF2-40B4-BE49-F238E27FC236}">
                <a16:creationId xmlns:a16="http://schemas.microsoft.com/office/drawing/2014/main" id="{5DA72007-74C6-AED0-F473-11CAD6816E26}"/>
              </a:ext>
            </a:extLst>
          </p:cNvPr>
          <p:cNvSpPr/>
          <p:nvPr/>
        </p:nvSpPr>
        <p:spPr>
          <a:xfrm>
            <a:off x="5575554" y="2098277"/>
            <a:ext cx="1880235" cy="2002155"/>
          </a:xfrm>
          <a:custGeom>
            <a:avLst/>
            <a:gdLst/>
            <a:ahLst/>
            <a:cxnLst/>
            <a:rect l="l" t="t" r="r" b="b"/>
            <a:pathLst>
              <a:path w="1880234" h="2002155">
                <a:moveTo>
                  <a:pt x="1641221" y="1946148"/>
                </a:moveTo>
                <a:lnTo>
                  <a:pt x="1624203" y="1936242"/>
                </a:lnTo>
                <a:lnTo>
                  <a:pt x="1550289" y="1893189"/>
                </a:lnTo>
                <a:lnTo>
                  <a:pt x="1545590" y="1890395"/>
                </a:lnTo>
                <a:lnTo>
                  <a:pt x="1539494" y="1891919"/>
                </a:lnTo>
                <a:lnTo>
                  <a:pt x="1536827" y="1896745"/>
                </a:lnTo>
                <a:lnTo>
                  <a:pt x="1534033" y="1901444"/>
                </a:lnTo>
                <a:lnTo>
                  <a:pt x="1535684" y="1907540"/>
                </a:lnTo>
                <a:lnTo>
                  <a:pt x="1540383" y="1910207"/>
                </a:lnTo>
                <a:lnTo>
                  <a:pt x="1584998" y="1936242"/>
                </a:lnTo>
                <a:lnTo>
                  <a:pt x="0" y="1936242"/>
                </a:lnTo>
                <a:lnTo>
                  <a:pt x="0" y="1956054"/>
                </a:lnTo>
                <a:lnTo>
                  <a:pt x="1584998" y="1956054"/>
                </a:lnTo>
                <a:lnTo>
                  <a:pt x="1540383" y="1982089"/>
                </a:lnTo>
                <a:lnTo>
                  <a:pt x="1535684" y="1984756"/>
                </a:lnTo>
                <a:lnTo>
                  <a:pt x="1534033" y="1990852"/>
                </a:lnTo>
                <a:lnTo>
                  <a:pt x="1536827" y="1995551"/>
                </a:lnTo>
                <a:lnTo>
                  <a:pt x="1539494" y="2000377"/>
                </a:lnTo>
                <a:lnTo>
                  <a:pt x="1545590" y="2001901"/>
                </a:lnTo>
                <a:lnTo>
                  <a:pt x="1550289" y="1999107"/>
                </a:lnTo>
                <a:lnTo>
                  <a:pt x="1624203" y="1956054"/>
                </a:lnTo>
                <a:lnTo>
                  <a:pt x="1641221" y="1946148"/>
                </a:lnTo>
                <a:close/>
              </a:path>
              <a:path w="1880234" h="2002155">
                <a:moveTo>
                  <a:pt x="1879981" y="95504"/>
                </a:moveTo>
                <a:lnTo>
                  <a:pt x="1877187" y="90805"/>
                </a:lnTo>
                <a:lnTo>
                  <a:pt x="1835632" y="19558"/>
                </a:lnTo>
                <a:lnTo>
                  <a:pt x="1824228" y="0"/>
                </a:lnTo>
                <a:lnTo>
                  <a:pt x="1771269" y="90805"/>
                </a:lnTo>
                <a:lnTo>
                  <a:pt x="1768475" y="95504"/>
                </a:lnTo>
                <a:lnTo>
                  <a:pt x="1769999" y="101600"/>
                </a:lnTo>
                <a:lnTo>
                  <a:pt x="1774825" y="104394"/>
                </a:lnTo>
                <a:lnTo>
                  <a:pt x="1779524" y="107188"/>
                </a:lnTo>
                <a:lnTo>
                  <a:pt x="1785620" y="105537"/>
                </a:lnTo>
                <a:lnTo>
                  <a:pt x="1788287" y="100838"/>
                </a:lnTo>
                <a:lnTo>
                  <a:pt x="1814322" y="56210"/>
                </a:lnTo>
                <a:lnTo>
                  <a:pt x="1814322" y="1408938"/>
                </a:lnTo>
                <a:lnTo>
                  <a:pt x="1834134" y="1408938"/>
                </a:lnTo>
                <a:lnTo>
                  <a:pt x="1834134" y="56210"/>
                </a:lnTo>
                <a:lnTo>
                  <a:pt x="1860169" y="100838"/>
                </a:lnTo>
                <a:lnTo>
                  <a:pt x="1862836" y="105537"/>
                </a:lnTo>
                <a:lnTo>
                  <a:pt x="1868932" y="107188"/>
                </a:lnTo>
                <a:lnTo>
                  <a:pt x="1878330" y="101600"/>
                </a:lnTo>
                <a:lnTo>
                  <a:pt x="1879981" y="95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bg object 21">
            <a:extLst>
              <a:ext uri="{FF2B5EF4-FFF2-40B4-BE49-F238E27FC236}">
                <a16:creationId xmlns:a16="http://schemas.microsoft.com/office/drawing/2014/main" id="{61D1A73D-1FCB-6855-C24E-AF7C16E9CA50}"/>
              </a:ext>
            </a:extLst>
          </p:cNvPr>
          <p:cNvSpPr/>
          <p:nvPr/>
        </p:nvSpPr>
        <p:spPr>
          <a:xfrm>
            <a:off x="7322819" y="3600179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g object 22">
            <a:extLst>
              <a:ext uri="{FF2B5EF4-FFF2-40B4-BE49-F238E27FC236}">
                <a16:creationId xmlns:a16="http://schemas.microsoft.com/office/drawing/2014/main" id="{BAE52508-C8A6-ED4D-D309-1CFB74E44CAB}"/>
              </a:ext>
            </a:extLst>
          </p:cNvPr>
          <p:cNvSpPr/>
          <p:nvPr/>
        </p:nvSpPr>
        <p:spPr>
          <a:xfrm>
            <a:off x="7322819" y="3833351"/>
            <a:ext cx="166115" cy="173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g object 23">
            <a:extLst>
              <a:ext uri="{FF2B5EF4-FFF2-40B4-BE49-F238E27FC236}">
                <a16:creationId xmlns:a16="http://schemas.microsoft.com/office/drawing/2014/main" id="{531D6326-019C-77C2-6D00-080F4F497E98}"/>
              </a:ext>
            </a:extLst>
          </p:cNvPr>
          <p:cNvSpPr/>
          <p:nvPr/>
        </p:nvSpPr>
        <p:spPr>
          <a:xfrm>
            <a:off x="7322819" y="4065000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bg object 24">
            <a:extLst>
              <a:ext uri="{FF2B5EF4-FFF2-40B4-BE49-F238E27FC236}">
                <a16:creationId xmlns:a16="http://schemas.microsoft.com/office/drawing/2014/main" id="{F147893B-736F-4464-C500-DA2B3CBED3F0}"/>
              </a:ext>
            </a:extLst>
          </p:cNvPr>
          <p:cNvSpPr/>
          <p:nvPr/>
        </p:nvSpPr>
        <p:spPr>
          <a:xfrm>
            <a:off x="7322819" y="4298172"/>
            <a:ext cx="166115" cy="173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bg object 25">
            <a:extLst>
              <a:ext uri="{FF2B5EF4-FFF2-40B4-BE49-F238E27FC236}">
                <a16:creationId xmlns:a16="http://schemas.microsoft.com/office/drawing/2014/main" id="{FECD3C3B-D283-CE8C-2602-9ADA0B0AFB40}"/>
              </a:ext>
            </a:extLst>
          </p:cNvPr>
          <p:cNvSpPr/>
          <p:nvPr/>
        </p:nvSpPr>
        <p:spPr>
          <a:xfrm>
            <a:off x="7216902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bg object 26">
            <a:extLst>
              <a:ext uri="{FF2B5EF4-FFF2-40B4-BE49-F238E27FC236}">
                <a16:creationId xmlns:a16="http://schemas.microsoft.com/office/drawing/2014/main" id="{405CBBC8-4573-EAE0-8572-002C7CA898F4}"/>
              </a:ext>
            </a:extLst>
          </p:cNvPr>
          <p:cNvSpPr/>
          <p:nvPr/>
        </p:nvSpPr>
        <p:spPr>
          <a:xfrm>
            <a:off x="3569969" y="3988673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bg object 27">
            <a:extLst>
              <a:ext uri="{FF2B5EF4-FFF2-40B4-BE49-F238E27FC236}">
                <a16:creationId xmlns:a16="http://schemas.microsoft.com/office/drawing/2014/main" id="{12B8BE5E-251E-4976-7E5D-C544C4346257}"/>
              </a:ext>
            </a:extLst>
          </p:cNvPr>
          <p:cNvSpPr/>
          <p:nvPr/>
        </p:nvSpPr>
        <p:spPr>
          <a:xfrm>
            <a:off x="5315711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g object 28">
            <a:extLst>
              <a:ext uri="{FF2B5EF4-FFF2-40B4-BE49-F238E27FC236}">
                <a16:creationId xmlns:a16="http://schemas.microsoft.com/office/drawing/2014/main" id="{1BDA1CB1-6FBA-96E0-D852-AE3DE5A99F5E}"/>
              </a:ext>
            </a:extLst>
          </p:cNvPr>
          <p:cNvSpPr/>
          <p:nvPr/>
        </p:nvSpPr>
        <p:spPr>
          <a:xfrm>
            <a:off x="5315711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29">
            <a:extLst>
              <a:ext uri="{FF2B5EF4-FFF2-40B4-BE49-F238E27FC236}">
                <a16:creationId xmlns:a16="http://schemas.microsoft.com/office/drawing/2014/main" id="{D73D10BC-41B3-CBDE-7934-0E6A14738FFA}"/>
              </a:ext>
            </a:extLst>
          </p:cNvPr>
          <p:cNvSpPr/>
          <p:nvPr/>
        </p:nvSpPr>
        <p:spPr>
          <a:xfrm>
            <a:off x="5315711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30">
            <a:extLst>
              <a:ext uri="{FF2B5EF4-FFF2-40B4-BE49-F238E27FC236}">
                <a16:creationId xmlns:a16="http://schemas.microsoft.com/office/drawing/2014/main" id="{9158952D-FA22-A2EA-A7B5-CBA989429370}"/>
              </a:ext>
            </a:extLst>
          </p:cNvPr>
          <p:cNvSpPr/>
          <p:nvPr/>
        </p:nvSpPr>
        <p:spPr>
          <a:xfrm>
            <a:off x="5315711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31">
            <a:extLst>
              <a:ext uri="{FF2B5EF4-FFF2-40B4-BE49-F238E27FC236}">
                <a16:creationId xmlns:a16="http://schemas.microsoft.com/office/drawing/2014/main" id="{88DB0303-4041-B0B9-5477-9BE83CC93CB5}"/>
              </a:ext>
            </a:extLst>
          </p:cNvPr>
          <p:cNvSpPr/>
          <p:nvPr/>
        </p:nvSpPr>
        <p:spPr>
          <a:xfrm>
            <a:off x="5209793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32">
            <a:extLst>
              <a:ext uri="{FF2B5EF4-FFF2-40B4-BE49-F238E27FC236}">
                <a16:creationId xmlns:a16="http://schemas.microsoft.com/office/drawing/2014/main" id="{94F7CBFB-55EA-70C3-CEC4-70514D38351F}"/>
              </a:ext>
            </a:extLst>
          </p:cNvPr>
          <p:cNvSpPr/>
          <p:nvPr/>
        </p:nvSpPr>
        <p:spPr>
          <a:xfrm>
            <a:off x="1301496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33">
            <a:extLst>
              <a:ext uri="{FF2B5EF4-FFF2-40B4-BE49-F238E27FC236}">
                <a16:creationId xmlns:a16="http://schemas.microsoft.com/office/drawing/2014/main" id="{1765CF83-3640-9C56-F91B-477EBC080604}"/>
              </a:ext>
            </a:extLst>
          </p:cNvPr>
          <p:cNvSpPr/>
          <p:nvPr/>
        </p:nvSpPr>
        <p:spPr>
          <a:xfrm>
            <a:off x="1301496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34">
            <a:extLst>
              <a:ext uri="{FF2B5EF4-FFF2-40B4-BE49-F238E27FC236}">
                <a16:creationId xmlns:a16="http://schemas.microsoft.com/office/drawing/2014/main" id="{E8799600-CFB7-C3F3-C5A2-21AB5E814A81}"/>
              </a:ext>
            </a:extLst>
          </p:cNvPr>
          <p:cNvSpPr/>
          <p:nvPr/>
        </p:nvSpPr>
        <p:spPr>
          <a:xfrm>
            <a:off x="1301496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35">
            <a:extLst>
              <a:ext uri="{FF2B5EF4-FFF2-40B4-BE49-F238E27FC236}">
                <a16:creationId xmlns:a16="http://schemas.microsoft.com/office/drawing/2014/main" id="{163F9A85-5D9E-3396-78EC-015A187C6DEC}"/>
              </a:ext>
            </a:extLst>
          </p:cNvPr>
          <p:cNvSpPr/>
          <p:nvPr/>
        </p:nvSpPr>
        <p:spPr>
          <a:xfrm>
            <a:off x="1301496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36">
            <a:extLst>
              <a:ext uri="{FF2B5EF4-FFF2-40B4-BE49-F238E27FC236}">
                <a16:creationId xmlns:a16="http://schemas.microsoft.com/office/drawing/2014/main" id="{1D562A79-6863-5800-C70F-038E1AAFB917}"/>
              </a:ext>
            </a:extLst>
          </p:cNvPr>
          <p:cNvSpPr/>
          <p:nvPr/>
        </p:nvSpPr>
        <p:spPr>
          <a:xfrm>
            <a:off x="1197102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37">
            <a:extLst>
              <a:ext uri="{FF2B5EF4-FFF2-40B4-BE49-F238E27FC236}">
                <a16:creationId xmlns:a16="http://schemas.microsoft.com/office/drawing/2014/main" id="{55E1C748-3197-C22D-E449-BC0A3AB02AB2}"/>
              </a:ext>
            </a:extLst>
          </p:cNvPr>
          <p:cNvSpPr/>
          <p:nvPr/>
        </p:nvSpPr>
        <p:spPr>
          <a:xfrm>
            <a:off x="1562862" y="3988673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38">
            <a:extLst>
              <a:ext uri="{FF2B5EF4-FFF2-40B4-BE49-F238E27FC236}">
                <a16:creationId xmlns:a16="http://schemas.microsoft.com/office/drawing/2014/main" id="{F6E7B6EB-387D-2640-8E69-2E194EB6598A}"/>
              </a:ext>
            </a:extLst>
          </p:cNvPr>
          <p:cNvSpPr/>
          <p:nvPr/>
        </p:nvSpPr>
        <p:spPr>
          <a:xfrm>
            <a:off x="3308603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39">
            <a:extLst>
              <a:ext uri="{FF2B5EF4-FFF2-40B4-BE49-F238E27FC236}">
                <a16:creationId xmlns:a16="http://schemas.microsoft.com/office/drawing/2014/main" id="{BA30B933-62E1-FC4C-C5BA-CC96686CA43A}"/>
              </a:ext>
            </a:extLst>
          </p:cNvPr>
          <p:cNvSpPr/>
          <p:nvPr/>
        </p:nvSpPr>
        <p:spPr>
          <a:xfrm>
            <a:off x="3308603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40">
            <a:extLst>
              <a:ext uri="{FF2B5EF4-FFF2-40B4-BE49-F238E27FC236}">
                <a16:creationId xmlns:a16="http://schemas.microsoft.com/office/drawing/2014/main" id="{46C221A1-FF4C-95B3-0D51-56AF9BBE063C}"/>
              </a:ext>
            </a:extLst>
          </p:cNvPr>
          <p:cNvSpPr/>
          <p:nvPr/>
        </p:nvSpPr>
        <p:spPr>
          <a:xfrm>
            <a:off x="3308603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41">
            <a:extLst>
              <a:ext uri="{FF2B5EF4-FFF2-40B4-BE49-F238E27FC236}">
                <a16:creationId xmlns:a16="http://schemas.microsoft.com/office/drawing/2014/main" id="{1C5ED433-9765-304C-626F-DDB8ED270104}"/>
              </a:ext>
            </a:extLst>
          </p:cNvPr>
          <p:cNvSpPr/>
          <p:nvPr/>
        </p:nvSpPr>
        <p:spPr>
          <a:xfrm>
            <a:off x="3308603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42">
            <a:extLst>
              <a:ext uri="{FF2B5EF4-FFF2-40B4-BE49-F238E27FC236}">
                <a16:creationId xmlns:a16="http://schemas.microsoft.com/office/drawing/2014/main" id="{E89794C8-C737-0A30-2FEF-EE827A089F3E}"/>
              </a:ext>
            </a:extLst>
          </p:cNvPr>
          <p:cNvSpPr/>
          <p:nvPr/>
        </p:nvSpPr>
        <p:spPr>
          <a:xfrm>
            <a:off x="3204210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43">
            <a:extLst>
              <a:ext uri="{FF2B5EF4-FFF2-40B4-BE49-F238E27FC236}">
                <a16:creationId xmlns:a16="http://schemas.microsoft.com/office/drawing/2014/main" id="{702D3476-913D-38B5-E910-BF6141101BC0}"/>
              </a:ext>
            </a:extLst>
          </p:cNvPr>
          <p:cNvSpPr/>
          <p:nvPr/>
        </p:nvSpPr>
        <p:spPr>
          <a:xfrm>
            <a:off x="2228419" y="3757490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44">
            <a:extLst>
              <a:ext uri="{FF2B5EF4-FFF2-40B4-BE49-F238E27FC236}">
                <a16:creationId xmlns:a16="http://schemas.microsoft.com/office/drawing/2014/main" id="{6D3D7032-32DC-B352-E661-EEDEDDEBC74A}"/>
              </a:ext>
            </a:extLst>
          </p:cNvPr>
          <p:cNvSpPr/>
          <p:nvPr/>
        </p:nvSpPr>
        <p:spPr>
          <a:xfrm>
            <a:off x="4252291" y="3757490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45">
            <a:extLst>
              <a:ext uri="{FF2B5EF4-FFF2-40B4-BE49-F238E27FC236}">
                <a16:creationId xmlns:a16="http://schemas.microsoft.com/office/drawing/2014/main" id="{BB4593F6-18D5-5756-9303-6397609D78D1}"/>
              </a:ext>
            </a:extLst>
          </p:cNvPr>
          <p:cNvSpPr/>
          <p:nvPr/>
        </p:nvSpPr>
        <p:spPr>
          <a:xfrm>
            <a:off x="6259288" y="3757490"/>
            <a:ext cx="290818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46">
            <a:extLst>
              <a:ext uri="{FF2B5EF4-FFF2-40B4-BE49-F238E27FC236}">
                <a16:creationId xmlns:a16="http://schemas.microsoft.com/office/drawing/2014/main" id="{40C6BF62-64EC-27B0-41DB-B1DCFB90C173}"/>
              </a:ext>
            </a:extLst>
          </p:cNvPr>
          <p:cNvSpPr/>
          <p:nvPr/>
        </p:nvSpPr>
        <p:spPr>
          <a:xfrm>
            <a:off x="7053144" y="1800667"/>
            <a:ext cx="673425" cy="269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9F3C0A3-4AA8-A7D6-8FEA-89CDA5BF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AE0DE-9674-D945-7D4E-D2D996C4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38F12B-FF5C-18E8-F48D-33D4EA5C197E}"/>
              </a:ext>
            </a:extLst>
          </p:cNvPr>
          <p:cNvSpPr txBox="1"/>
          <p:nvPr/>
        </p:nvSpPr>
        <p:spPr>
          <a:xfrm>
            <a:off x="628091" y="1094255"/>
            <a:ext cx="57277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Let 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J(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θ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 be our training objective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We need to do backpropagation through time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How do we compute the gradient of our objective w.r.t </a:t>
            </a:r>
            <a:r>
              <a:rPr lang="en-US" sz="2000" b="1" i="1" dirty="0">
                <a:solidFill>
                  <a:srgbClr val="003056"/>
                </a:solidFill>
                <a:cs typeface="Calibri"/>
              </a:rPr>
              <a:t>h</a:t>
            </a:r>
            <a:r>
              <a:rPr lang="en-US" sz="2000" i="1" baseline="30000" dirty="0">
                <a:solidFill>
                  <a:srgbClr val="003056"/>
                </a:solidFill>
                <a:cs typeface="Calibri"/>
              </a:rPr>
              <a:t>(1)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? I.e. what is the influence of </a:t>
            </a:r>
            <a:r>
              <a:rPr lang="en-US" sz="2000" b="1" i="1" dirty="0">
                <a:solidFill>
                  <a:srgbClr val="003056"/>
                </a:solidFill>
                <a:cs typeface="Calibri"/>
              </a:rPr>
              <a:t>h</a:t>
            </a:r>
            <a:r>
              <a:rPr lang="en-US" sz="2000" i="1" baseline="30000" dirty="0">
                <a:solidFill>
                  <a:srgbClr val="003056"/>
                </a:solidFill>
                <a:cs typeface="Calibri"/>
              </a:rPr>
              <a:t>(1)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 on 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J(4)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?</a:t>
            </a:r>
            <a:endParaRPr lang="en-US" sz="2000" dirty="0">
              <a:solidFill>
                <a:srgbClr val="003056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64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58D0-EEE6-9635-C7B8-38AA5CD1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bg object 16">
            <a:extLst>
              <a:ext uri="{FF2B5EF4-FFF2-40B4-BE49-F238E27FC236}">
                <a16:creationId xmlns:a16="http://schemas.microsoft.com/office/drawing/2014/main" id="{1937EBC1-1B88-3A7A-E042-A5E5ECF37E8E}"/>
              </a:ext>
            </a:extLst>
          </p:cNvPr>
          <p:cNvSpPr/>
          <p:nvPr/>
        </p:nvSpPr>
        <p:spPr>
          <a:xfrm>
            <a:off x="972554" y="3326104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bg object 17">
            <a:extLst>
              <a:ext uri="{FF2B5EF4-FFF2-40B4-BE49-F238E27FC236}">
                <a16:creationId xmlns:a16="http://schemas.microsoft.com/office/drawing/2014/main" id="{3B81D586-4F99-E685-8C1E-33A958B13279}"/>
              </a:ext>
            </a:extLst>
          </p:cNvPr>
          <p:cNvSpPr/>
          <p:nvPr/>
        </p:nvSpPr>
        <p:spPr>
          <a:xfrm>
            <a:off x="2993298" y="3302913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bg object 18">
            <a:extLst>
              <a:ext uri="{FF2B5EF4-FFF2-40B4-BE49-F238E27FC236}">
                <a16:creationId xmlns:a16="http://schemas.microsoft.com/office/drawing/2014/main" id="{48BE1B40-4B4B-87E9-4D34-53739F4CEA60}"/>
              </a:ext>
            </a:extLst>
          </p:cNvPr>
          <p:cNvSpPr/>
          <p:nvPr/>
        </p:nvSpPr>
        <p:spPr>
          <a:xfrm>
            <a:off x="4963947" y="3302913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bg object 19">
            <a:extLst>
              <a:ext uri="{FF2B5EF4-FFF2-40B4-BE49-F238E27FC236}">
                <a16:creationId xmlns:a16="http://schemas.microsoft.com/office/drawing/2014/main" id="{269C46E9-A05E-BA5D-1076-F0B4D0E07CF7}"/>
              </a:ext>
            </a:extLst>
          </p:cNvPr>
          <p:cNvSpPr/>
          <p:nvPr/>
        </p:nvSpPr>
        <p:spPr>
          <a:xfrm>
            <a:off x="6963441" y="3330742"/>
            <a:ext cx="377507" cy="21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20">
            <a:extLst>
              <a:ext uri="{FF2B5EF4-FFF2-40B4-BE49-F238E27FC236}">
                <a16:creationId xmlns:a16="http://schemas.microsoft.com/office/drawing/2014/main" id="{F82B87EB-7E2C-A72C-5FBF-E5F518987DD3}"/>
              </a:ext>
            </a:extLst>
          </p:cNvPr>
          <p:cNvSpPr/>
          <p:nvPr/>
        </p:nvSpPr>
        <p:spPr>
          <a:xfrm>
            <a:off x="5575554" y="2165246"/>
            <a:ext cx="1880235" cy="2002155"/>
          </a:xfrm>
          <a:custGeom>
            <a:avLst/>
            <a:gdLst/>
            <a:ahLst/>
            <a:cxnLst/>
            <a:rect l="l" t="t" r="r" b="b"/>
            <a:pathLst>
              <a:path w="1880234" h="2002155">
                <a:moveTo>
                  <a:pt x="1641221" y="1946148"/>
                </a:moveTo>
                <a:lnTo>
                  <a:pt x="1624203" y="1936242"/>
                </a:lnTo>
                <a:lnTo>
                  <a:pt x="1550289" y="1893189"/>
                </a:lnTo>
                <a:lnTo>
                  <a:pt x="1545590" y="1890395"/>
                </a:lnTo>
                <a:lnTo>
                  <a:pt x="1539494" y="1891919"/>
                </a:lnTo>
                <a:lnTo>
                  <a:pt x="1536827" y="1896745"/>
                </a:lnTo>
                <a:lnTo>
                  <a:pt x="1534033" y="1901444"/>
                </a:lnTo>
                <a:lnTo>
                  <a:pt x="1535684" y="1907540"/>
                </a:lnTo>
                <a:lnTo>
                  <a:pt x="1540383" y="1910207"/>
                </a:lnTo>
                <a:lnTo>
                  <a:pt x="1584998" y="1936242"/>
                </a:lnTo>
                <a:lnTo>
                  <a:pt x="0" y="1936242"/>
                </a:lnTo>
                <a:lnTo>
                  <a:pt x="0" y="1956054"/>
                </a:lnTo>
                <a:lnTo>
                  <a:pt x="1584998" y="1956054"/>
                </a:lnTo>
                <a:lnTo>
                  <a:pt x="1540383" y="1982089"/>
                </a:lnTo>
                <a:lnTo>
                  <a:pt x="1535684" y="1984756"/>
                </a:lnTo>
                <a:lnTo>
                  <a:pt x="1534033" y="1990852"/>
                </a:lnTo>
                <a:lnTo>
                  <a:pt x="1536827" y="1995551"/>
                </a:lnTo>
                <a:lnTo>
                  <a:pt x="1539494" y="2000377"/>
                </a:lnTo>
                <a:lnTo>
                  <a:pt x="1545590" y="2001901"/>
                </a:lnTo>
                <a:lnTo>
                  <a:pt x="1550289" y="1999107"/>
                </a:lnTo>
                <a:lnTo>
                  <a:pt x="1624203" y="1956054"/>
                </a:lnTo>
                <a:lnTo>
                  <a:pt x="1641221" y="1946148"/>
                </a:lnTo>
                <a:close/>
              </a:path>
              <a:path w="1880234" h="2002155">
                <a:moveTo>
                  <a:pt x="1879981" y="95504"/>
                </a:moveTo>
                <a:lnTo>
                  <a:pt x="1877187" y="90805"/>
                </a:lnTo>
                <a:lnTo>
                  <a:pt x="1835632" y="19558"/>
                </a:lnTo>
                <a:lnTo>
                  <a:pt x="1824228" y="0"/>
                </a:lnTo>
                <a:lnTo>
                  <a:pt x="1771269" y="90805"/>
                </a:lnTo>
                <a:lnTo>
                  <a:pt x="1768475" y="95504"/>
                </a:lnTo>
                <a:lnTo>
                  <a:pt x="1769999" y="101600"/>
                </a:lnTo>
                <a:lnTo>
                  <a:pt x="1774825" y="104394"/>
                </a:lnTo>
                <a:lnTo>
                  <a:pt x="1779524" y="107188"/>
                </a:lnTo>
                <a:lnTo>
                  <a:pt x="1785620" y="105537"/>
                </a:lnTo>
                <a:lnTo>
                  <a:pt x="1788287" y="100838"/>
                </a:lnTo>
                <a:lnTo>
                  <a:pt x="1814322" y="56210"/>
                </a:lnTo>
                <a:lnTo>
                  <a:pt x="1814322" y="1408938"/>
                </a:lnTo>
                <a:lnTo>
                  <a:pt x="1834134" y="1408938"/>
                </a:lnTo>
                <a:lnTo>
                  <a:pt x="1834134" y="56210"/>
                </a:lnTo>
                <a:lnTo>
                  <a:pt x="1860169" y="100838"/>
                </a:lnTo>
                <a:lnTo>
                  <a:pt x="1862836" y="105537"/>
                </a:lnTo>
                <a:lnTo>
                  <a:pt x="1868932" y="107188"/>
                </a:lnTo>
                <a:lnTo>
                  <a:pt x="1878330" y="101600"/>
                </a:lnTo>
                <a:lnTo>
                  <a:pt x="1879981" y="95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bg object 21">
            <a:extLst>
              <a:ext uri="{FF2B5EF4-FFF2-40B4-BE49-F238E27FC236}">
                <a16:creationId xmlns:a16="http://schemas.microsoft.com/office/drawing/2014/main" id="{F8391138-4ECB-BB1D-CA22-516CDE3C7AA5}"/>
              </a:ext>
            </a:extLst>
          </p:cNvPr>
          <p:cNvSpPr/>
          <p:nvPr/>
        </p:nvSpPr>
        <p:spPr>
          <a:xfrm>
            <a:off x="7322820" y="3667149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g object 22">
            <a:extLst>
              <a:ext uri="{FF2B5EF4-FFF2-40B4-BE49-F238E27FC236}">
                <a16:creationId xmlns:a16="http://schemas.microsoft.com/office/drawing/2014/main" id="{55A2C15F-1C84-29F0-DF61-165834224D57}"/>
              </a:ext>
            </a:extLst>
          </p:cNvPr>
          <p:cNvSpPr/>
          <p:nvPr/>
        </p:nvSpPr>
        <p:spPr>
          <a:xfrm>
            <a:off x="7322820" y="3900321"/>
            <a:ext cx="166115" cy="173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g object 23">
            <a:extLst>
              <a:ext uri="{FF2B5EF4-FFF2-40B4-BE49-F238E27FC236}">
                <a16:creationId xmlns:a16="http://schemas.microsoft.com/office/drawing/2014/main" id="{E3E10AD5-9A3F-737C-7781-76BBCC37973C}"/>
              </a:ext>
            </a:extLst>
          </p:cNvPr>
          <p:cNvSpPr/>
          <p:nvPr/>
        </p:nvSpPr>
        <p:spPr>
          <a:xfrm>
            <a:off x="7322820" y="4131968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bg object 24">
            <a:extLst>
              <a:ext uri="{FF2B5EF4-FFF2-40B4-BE49-F238E27FC236}">
                <a16:creationId xmlns:a16="http://schemas.microsoft.com/office/drawing/2014/main" id="{BE3DECD2-B73B-948F-A086-A4F876EE9A1A}"/>
              </a:ext>
            </a:extLst>
          </p:cNvPr>
          <p:cNvSpPr/>
          <p:nvPr/>
        </p:nvSpPr>
        <p:spPr>
          <a:xfrm>
            <a:off x="7322820" y="4365140"/>
            <a:ext cx="166115" cy="173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bg object 25">
            <a:extLst>
              <a:ext uri="{FF2B5EF4-FFF2-40B4-BE49-F238E27FC236}">
                <a16:creationId xmlns:a16="http://schemas.microsoft.com/office/drawing/2014/main" id="{A8A53387-2FB9-ED7F-4484-BD0728915615}"/>
              </a:ext>
            </a:extLst>
          </p:cNvPr>
          <p:cNvSpPr/>
          <p:nvPr/>
        </p:nvSpPr>
        <p:spPr>
          <a:xfrm>
            <a:off x="7216902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bg object 26">
            <a:extLst>
              <a:ext uri="{FF2B5EF4-FFF2-40B4-BE49-F238E27FC236}">
                <a16:creationId xmlns:a16="http://schemas.microsoft.com/office/drawing/2014/main" id="{4B434ECC-DBD5-2315-6DA3-CBECEB6A2CAF}"/>
              </a:ext>
            </a:extLst>
          </p:cNvPr>
          <p:cNvSpPr/>
          <p:nvPr/>
        </p:nvSpPr>
        <p:spPr>
          <a:xfrm>
            <a:off x="3569970" y="4055642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bg object 27">
            <a:extLst>
              <a:ext uri="{FF2B5EF4-FFF2-40B4-BE49-F238E27FC236}">
                <a16:creationId xmlns:a16="http://schemas.microsoft.com/office/drawing/2014/main" id="{3D63065F-123E-CDE1-BD1A-62F3519BA066}"/>
              </a:ext>
            </a:extLst>
          </p:cNvPr>
          <p:cNvSpPr/>
          <p:nvPr/>
        </p:nvSpPr>
        <p:spPr>
          <a:xfrm>
            <a:off x="5315711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g object 28">
            <a:extLst>
              <a:ext uri="{FF2B5EF4-FFF2-40B4-BE49-F238E27FC236}">
                <a16:creationId xmlns:a16="http://schemas.microsoft.com/office/drawing/2014/main" id="{00BDB792-A9A6-4B9C-EF83-045A27E45E85}"/>
              </a:ext>
            </a:extLst>
          </p:cNvPr>
          <p:cNvSpPr/>
          <p:nvPr/>
        </p:nvSpPr>
        <p:spPr>
          <a:xfrm>
            <a:off x="5315711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29">
            <a:extLst>
              <a:ext uri="{FF2B5EF4-FFF2-40B4-BE49-F238E27FC236}">
                <a16:creationId xmlns:a16="http://schemas.microsoft.com/office/drawing/2014/main" id="{76380C61-1991-1B81-B1FB-5EBC24191A59}"/>
              </a:ext>
            </a:extLst>
          </p:cNvPr>
          <p:cNvSpPr/>
          <p:nvPr/>
        </p:nvSpPr>
        <p:spPr>
          <a:xfrm>
            <a:off x="5315711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30">
            <a:extLst>
              <a:ext uri="{FF2B5EF4-FFF2-40B4-BE49-F238E27FC236}">
                <a16:creationId xmlns:a16="http://schemas.microsoft.com/office/drawing/2014/main" id="{949B523E-C117-7EA0-7033-9AB381B13168}"/>
              </a:ext>
            </a:extLst>
          </p:cNvPr>
          <p:cNvSpPr/>
          <p:nvPr/>
        </p:nvSpPr>
        <p:spPr>
          <a:xfrm>
            <a:off x="5315711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31">
            <a:extLst>
              <a:ext uri="{FF2B5EF4-FFF2-40B4-BE49-F238E27FC236}">
                <a16:creationId xmlns:a16="http://schemas.microsoft.com/office/drawing/2014/main" id="{5B359C00-9096-B99A-8197-94945C873666}"/>
              </a:ext>
            </a:extLst>
          </p:cNvPr>
          <p:cNvSpPr/>
          <p:nvPr/>
        </p:nvSpPr>
        <p:spPr>
          <a:xfrm>
            <a:off x="5209794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32">
            <a:extLst>
              <a:ext uri="{FF2B5EF4-FFF2-40B4-BE49-F238E27FC236}">
                <a16:creationId xmlns:a16="http://schemas.microsoft.com/office/drawing/2014/main" id="{0A46E437-595D-0EBC-0653-768A1901EBBC}"/>
              </a:ext>
            </a:extLst>
          </p:cNvPr>
          <p:cNvSpPr/>
          <p:nvPr/>
        </p:nvSpPr>
        <p:spPr>
          <a:xfrm>
            <a:off x="1301496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33">
            <a:extLst>
              <a:ext uri="{FF2B5EF4-FFF2-40B4-BE49-F238E27FC236}">
                <a16:creationId xmlns:a16="http://schemas.microsoft.com/office/drawing/2014/main" id="{897927AC-F2F5-CC80-03CA-A3BC38A227BF}"/>
              </a:ext>
            </a:extLst>
          </p:cNvPr>
          <p:cNvSpPr/>
          <p:nvPr/>
        </p:nvSpPr>
        <p:spPr>
          <a:xfrm>
            <a:off x="1301496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34">
            <a:extLst>
              <a:ext uri="{FF2B5EF4-FFF2-40B4-BE49-F238E27FC236}">
                <a16:creationId xmlns:a16="http://schemas.microsoft.com/office/drawing/2014/main" id="{3B5AA204-CE34-5C12-2FB2-AC1878AE6394}"/>
              </a:ext>
            </a:extLst>
          </p:cNvPr>
          <p:cNvSpPr/>
          <p:nvPr/>
        </p:nvSpPr>
        <p:spPr>
          <a:xfrm>
            <a:off x="1301496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35">
            <a:extLst>
              <a:ext uri="{FF2B5EF4-FFF2-40B4-BE49-F238E27FC236}">
                <a16:creationId xmlns:a16="http://schemas.microsoft.com/office/drawing/2014/main" id="{783BF6DF-1561-70F4-EE34-E396364AA8A5}"/>
              </a:ext>
            </a:extLst>
          </p:cNvPr>
          <p:cNvSpPr/>
          <p:nvPr/>
        </p:nvSpPr>
        <p:spPr>
          <a:xfrm>
            <a:off x="1301496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36">
            <a:extLst>
              <a:ext uri="{FF2B5EF4-FFF2-40B4-BE49-F238E27FC236}">
                <a16:creationId xmlns:a16="http://schemas.microsoft.com/office/drawing/2014/main" id="{328765A9-3ABC-97AE-3EC3-E9B91ECAE98F}"/>
              </a:ext>
            </a:extLst>
          </p:cNvPr>
          <p:cNvSpPr/>
          <p:nvPr/>
        </p:nvSpPr>
        <p:spPr>
          <a:xfrm>
            <a:off x="1197102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37">
            <a:extLst>
              <a:ext uri="{FF2B5EF4-FFF2-40B4-BE49-F238E27FC236}">
                <a16:creationId xmlns:a16="http://schemas.microsoft.com/office/drawing/2014/main" id="{0D69BBD0-5E05-D4B3-1B5A-57C87251E469}"/>
              </a:ext>
            </a:extLst>
          </p:cNvPr>
          <p:cNvSpPr/>
          <p:nvPr/>
        </p:nvSpPr>
        <p:spPr>
          <a:xfrm>
            <a:off x="1562862" y="4055642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38">
            <a:extLst>
              <a:ext uri="{FF2B5EF4-FFF2-40B4-BE49-F238E27FC236}">
                <a16:creationId xmlns:a16="http://schemas.microsoft.com/office/drawing/2014/main" id="{DDA00215-8265-0E85-2760-3F07988121D5}"/>
              </a:ext>
            </a:extLst>
          </p:cNvPr>
          <p:cNvSpPr/>
          <p:nvPr/>
        </p:nvSpPr>
        <p:spPr>
          <a:xfrm>
            <a:off x="3308604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39">
            <a:extLst>
              <a:ext uri="{FF2B5EF4-FFF2-40B4-BE49-F238E27FC236}">
                <a16:creationId xmlns:a16="http://schemas.microsoft.com/office/drawing/2014/main" id="{4869EB24-9E6A-6F0A-89C7-9CF80BD11B7E}"/>
              </a:ext>
            </a:extLst>
          </p:cNvPr>
          <p:cNvSpPr/>
          <p:nvPr/>
        </p:nvSpPr>
        <p:spPr>
          <a:xfrm>
            <a:off x="3308604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40">
            <a:extLst>
              <a:ext uri="{FF2B5EF4-FFF2-40B4-BE49-F238E27FC236}">
                <a16:creationId xmlns:a16="http://schemas.microsoft.com/office/drawing/2014/main" id="{DFFCBAE8-6F28-73DC-D205-2C76C3DF499A}"/>
              </a:ext>
            </a:extLst>
          </p:cNvPr>
          <p:cNvSpPr/>
          <p:nvPr/>
        </p:nvSpPr>
        <p:spPr>
          <a:xfrm>
            <a:off x="3308604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41">
            <a:extLst>
              <a:ext uri="{FF2B5EF4-FFF2-40B4-BE49-F238E27FC236}">
                <a16:creationId xmlns:a16="http://schemas.microsoft.com/office/drawing/2014/main" id="{41FBA091-585D-1CE3-375F-72E0194A7AFD}"/>
              </a:ext>
            </a:extLst>
          </p:cNvPr>
          <p:cNvSpPr/>
          <p:nvPr/>
        </p:nvSpPr>
        <p:spPr>
          <a:xfrm>
            <a:off x="3308604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42">
            <a:extLst>
              <a:ext uri="{FF2B5EF4-FFF2-40B4-BE49-F238E27FC236}">
                <a16:creationId xmlns:a16="http://schemas.microsoft.com/office/drawing/2014/main" id="{20DC29B6-F683-9541-5221-3150FE716C1C}"/>
              </a:ext>
            </a:extLst>
          </p:cNvPr>
          <p:cNvSpPr/>
          <p:nvPr/>
        </p:nvSpPr>
        <p:spPr>
          <a:xfrm>
            <a:off x="3204210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43">
            <a:extLst>
              <a:ext uri="{FF2B5EF4-FFF2-40B4-BE49-F238E27FC236}">
                <a16:creationId xmlns:a16="http://schemas.microsoft.com/office/drawing/2014/main" id="{528C57D9-BB6A-CD62-9308-FDF5B24F8DC9}"/>
              </a:ext>
            </a:extLst>
          </p:cNvPr>
          <p:cNvSpPr/>
          <p:nvPr/>
        </p:nvSpPr>
        <p:spPr>
          <a:xfrm>
            <a:off x="2228419" y="3824459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44">
            <a:extLst>
              <a:ext uri="{FF2B5EF4-FFF2-40B4-BE49-F238E27FC236}">
                <a16:creationId xmlns:a16="http://schemas.microsoft.com/office/drawing/2014/main" id="{9298647B-6D67-140A-340A-B3B109CF2817}"/>
              </a:ext>
            </a:extLst>
          </p:cNvPr>
          <p:cNvSpPr/>
          <p:nvPr/>
        </p:nvSpPr>
        <p:spPr>
          <a:xfrm>
            <a:off x="4252291" y="3824459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45">
            <a:extLst>
              <a:ext uri="{FF2B5EF4-FFF2-40B4-BE49-F238E27FC236}">
                <a16:creationId xmlns:a16="http://schemas.microsoft.com/office/drawing/2014/main" id="{E08EC154-2CF5-38B9-205F-48F278BD4A79}"/>
              </a:ext>
            </a:extLst>
          </p:cNvPr>
          <p:cNvSpPr/>
          <p:nvPr/>
        </p:nvSpPr>
        <p:spPr>
          <a:xfrm>
            <a:off x="6259288" y="3824459"/>
            <a:ext cx="290818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46">
            <a:extLst>
              <a:ext uri="{FF2B5EF4-FFF2-40B4-BE49-F238E27FC236}">
                <a16:creationId xmlns:a16="http://schemas.microsoft.com/office/drawing/2014/main" id="{11F296C8-AD94-2C5B-98DF-EAC44AE940F2}"/>
              </a:ext>
            </a:extLst>
          </p:cNvPr>
          <p:cNvSpPr/>
          <p:nvPr/>
        </p:nvSpPr>
        <p:spPr>
          <a:xfrm>
            <a:off x="7053145" y="1867636"/>
            <a:ext cx="673425" cy="269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47">
            <a:extLst>
              <a:ext uri="{FF2B5EF4-FFF2-40B4-BE49-F238E27FC236}">
                <a16:creationId xmlns:a16="http://schemas.microsoft.com/office/drawing/2014/main" id="{8D5FBC0C-5B6E-DCF9-E09E-EB1915B65E7B}"/>
              </a:ext>
            </a:extLst>
          </p:cNvPr>
          <p:cNvSpPr/>
          <p:nvPr/>
        </p:nvSpPr>
        <p:spPr>
          <a:xfrm>
            <a:off x="923544" y="1772816"/>
            <a:ext cx="6948170" cy="3190240"/>
          </a:xfrm>
          <a:custGeom>
            <a:avLst/>
            <a:gdLst/>
            <a:ahLst/>
            <a:cxnLst/>
            <a:rect l="l" t="t" r="r" b="b"/>
            <a:pathLst>
              <a:path w="6948170" h="3190240">
                <a:moveTo>
                  <a:pt x="899147" y="1491996"/>
                </a:moveTo>
                <a:lnTo>
                  <a:pt x="0" y="1491996"/>
                </a:lnTo>
                <a:lnTo>
                  <a:pt x="0" y="3189732"/>
                </a:lnTo>
                <a:lnTo>
                  <a:pt x="899147" y="3189732"/>
                </a:lnTo>
                <a:lnTo>
                  <a:pt x="899147" y="1491996"/>
                </a:lnTo>
                <a:close/>
              </a:path>
              <a:path w="6948170" h="3190240">
                <a:moveTo>
                  <a:pt x="6947916" y="0"/>
                </a:moveTo>
                <a:lnTo>
                  <a:pt x="5998464" y="0"/>
                </a:lnTo>
                <a:lnTo>
                  <a:pt x="5998464" y="350520"/>
                </a:lnTo>
                <a:lnTo>
                  <a:pt x="5998464" y="445008"/>
                </a:lnTo>
                <a:lnTo>
                  <a:pt x="6947916" y="445008"/>
                </a:lnTo>
                <a:lnTo>
                  <a:pt x="6947916" y="350520"/>
                </a:lnTo>
                <a:lnTo>
                  <a:pt x="6947916" y="0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48">
            <a:extLst>
              <a:ext uri="{FF2B5EF4-FFF2-40B4-BE49-F238E27FC236}">
                <a16:creationId xmlns:a16="http://schemas.microsoft.com/office/drawing/2014/main" id="{0F6123CA-A7C5-20FA-42C4-EDC334FAB0D0}"/>
              </a:ext>
            </a:extLst>
          </p:cNvPr>
          <p:cNvSpPr/>
          <p:nvPr/>
        </p:nvSpPr>
        <p:spPr>
          <a:xfrm>
            <a:off x="7396734" y="2218586"/>
            <a:ext cx="8255" cy="1923414"/>
          </a:xfrm>
          <a:custGeom>
            <a:avLst/>
            <a:gdLst/>
            <a:ahLst/>
            <a:cxnLst/>
            <a:rect l="l" t="t" r="r" b="b"/>
            <a:pathLst>
              <a:path w="8254" h="1923414">
                <a:moveTo>
                  <a:pt x="-91122" y="961580"/>
                </a:moveTo>
                <a:lnTo>
                  <a:pt x="99377" y="961580"/>
                </a:lnTo>
              </a:path>
            </a:pathLst>
          </a:custGeom>
          <a:ln w="2113661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49">
            <a:extLst>
              <a:ext uri="{FF2B5EF4-FFF2-40B4-BE49-F238E27FC236}">
                <a16:creationId xmlns:a16="http://schemas.microsoft.com/office/drawing/2014/main" id="{941AC361-D81F-2C94-F770-EC89FC7CC0E3}"/>
              </a:ext>
            </a:extLst>
          </p:cNvPr>
          <p:cNvSpPr/>
          <p:nvPr/>
        </p:nvSpPr>
        <p:spPr>
          <a:xfrm>
            <a:off x="1823466" y="3822596"/>
            <a:ext cx="5641340" cy="571500"/>
          </a:xfrm>
          <a:custGeom>
            <a:avLst/>
            <a:gdLst/>
            <a:ahLst/>
            <a:cxnLst/>
            <a:rect l="l" t="t" r="r" b="b"/>
            <a:pathLst>
              <a:path w="5641340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5641340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5641340" h="571500">
                <a:moveTo>
                  <a:pt x="5641339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5641339" y="381000"/>
                </a:lnTo>
                <a:lnTo>
                  <a:pt x="5641339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9807731F-1D66-CD92-8D81-5C42CABF9FB3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DF91D00E-9D0A-3A06-1150-39DABDE1DB76}"/>
              </a:ext>
            </a:extLst>
          </p:cNvPr>
          <p:cNvSpPr txBox="1"/>
          <p:nvPr/>
        </p:nvSpPr>
        <p:spPr>
          <a:xfrm>
            <a:off x="2046181" y="509501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B7019EAB-49DC-B409-77F6-C3DF46E0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D53BB-6B92-30D9-7C14-C155F872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5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03B133E-6F77-765F-90EF-864246A949F5}"/>
              </a:ext>
            </a:extLst>
          </p:cNvPr>
          <p:cNvSpPr/>
          <p:nvPr/>
        </p:nvSpPr>
        <p:spPr>
          <a:xfrm>
            <a:off x="972554" y="3274353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E1AAD95-4B9F-387F-400B-AAC677FA034A}"/>
              </a:ext>
            </a:extLst>
          </p:cNvPr>
          <p:cNvSpPr/>
          <p:nvPr/>
        </p:nvSpPr>
        <p:spPr>
          <a:xfrm>
            <a:off x="2993298" y="3251162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E9EF6D0-F000-D635-5D93-5CEFA9BF58FA}"/>
              </a:ext>
            </a:extLst>
          </p:cNvPr>
          <p:cNvSpPr/>
          <p:nvPr/>
        </p:nvSpPr>
        <p:spPr>
          <a:xfrm>
            <a:off x="4963947" y="3251162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E9383BD-15F0-7246-F676-F31DD37BA19A}"/>
              </a:ext>
            </a:extLst>
          </p:cNvPr>
          <p:cNvGrpSpPr/>
          <p:nvPr/>
        </p:nvGrpSpPr>
        <p:grpSpPr>
          <a:xfrm>
            <a:off x="1187196" y="1721066"/>
            <a:ext cx="6684645" cy="3190240"/>
            <a:chOff x="1187196" y="821436"/>
            <a:chExt cx="6684645" cy="31902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A6CA67D-2D51-6CBB-C73E-B7641BFE63E6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62DF391-62BD-BFCC-A609-0DA1EBBBD263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9C6246E-D02F-D0EC-E559-A3CBE0EF7722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1760874-A7DC-976F-A9F6-A5F185FA5046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5490676E-4730-C2D2-0103-AC29088B475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6423DFD-8676-530E-1478-5AD44D7F3068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5E54C880-2BA0-8A56-7E19-CABD4BB8EBA4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FCCE481C-B5F5-0CEF-CF86-1AC9F426C8F5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89BAE0C9-5EE9-E382-4F16-49F52F448AF7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7BBC0E4-E5CE-C8AE-F484-A9289805CDFF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29083548-5FAA-94A7-1065-4CD80CF03E2A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B1667E48-0DCC-DCC5-AC9F-6575FBA18C0A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E65F6E3F-0024-D819-7ACC-70957B4E6BF4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5523B4D6-82AF-E7AB-3193-9D81E9DC5E44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36C903B9-3271-182E-E5A9-7BBD0571D98A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7F41A92-91A9-852A-0367-14A993CA79D5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6058D694-2BB1-7D7A-914F-8E39F8D36D8E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2DE71B0F-78B1-D356-3ADA-965E4C8ECF93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E338C273-2727-6DB3-1740-F0482247300E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68BABD8-F1FD-94AD-552B-B3728EA398BC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6C4055D7-21C1-840D-0BF1-EBA8B8BEB567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5F37B9F7-83D8-8264-61B1-9E1D7899315B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EA108925-3052-7392-0F46-D470A45D1631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D4D7B95E-9074-5B9E-BED4-262F45443E5F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CA138B2E-0531-5857-C14F-3E915499237F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89A1D485-9721-A814-60F1-920D888D0FC3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E71A4D05-D723-BCBA-5A71-4794282D339A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09604326-8677-A50D-92EF-CEEF4A24AE3B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C0622657-083F-B33C-95AA-8AB677F6C0D6}"/>
                </a:ext>
              </a:extLst>
            </p:cNvPr>
            <p:cNvSpPr/>
            <p:nvPr/>
          </p:nvSpPr>
          <p:spPr>
            <a:xfrm>
              <a:off x="2913888" y="821435"/>
              <a:ext cx="4958080" cy="3190240"/>
            </a:xfrm>
            <a:custGeom>
              <a:avLst/>
              <a:gdLst/>
              <a:ahLst/>
              <a:cxnLst/>
              <a:rect l="l" t="t" r="r" b="b"/>
              <a:pathLst>
                <a:path w="4958080" h="3190240">
                  <a:moveTo>
                    <a:pt x="899160" y="1491996"/>
                  </a:moveTo>
                  <a:lnTo>
                    <a:pt x="0" y="1491996"/>
                  </a:lnTo>
                  <a:lnTo>
                    <a:pt x="0" y="3189732"/>
                  </a:lnTo>
                  <a:lnTo>
                    <a:pt x="899160" y="3189732"/>
                  </a:lnTo>
                  <a:lnTo>
                    <a:pt x="899160" y="1491996"/>
                  </a:lnTo>
                  <a:close/>
                </a:path>
                <a:path w="4958080" h="3190240">
                  <a:moveTo>
                    <a:pt x="4957572" y="0"/>
                  </a:moveTo>
                  <a:lnTo>
                    <a:pt x="4008120" y="0"/>
                  </a:lnTo>
                  <a:lnTo>
                    <a:pt x="4008120" y="350520"/>
                  </a:lnTo>
                  <a:lnTo>
                    <a:pt x="4008120" y="445008"/>
                  </a:lnTo>
                  <a:lnTo>
                    <a:pt x="4957572" y="445008"/>
                  </a:lnTo>
                  <a:lnTo>
                    <a:pt x="4957572" y="350520"/>
                  </a:lnTo>
                  <a:lnTo>
                    <a:pt x="4957572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7EB6D34-20AB-4A8C-858A-C5CB68942312}"/>
                </a:ext>
              </a:extLst>
            </p:cNvPr>
            <p:cNvSpPr/>
            <p:nvPr/>
          </p:nvSpPr>
          <p:spPr>
            <a:xfrm>
              <a:off x="7396734" y="1267205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-91122" y="961580"/>
                  </a:moveTo>
                  <a:lnTo>
                    <a:pt x="99377" y="961580"/>
                  </a:lnTo>
                </a:path>
              </a:pathLst>
            </a:custGeom>
            <a:ln w="211366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6C431A49-5B5F-2D59-FB09-3768A6A9A2A2}"/>
                </a:ext>
              </a:extLst>
            </p:cNvPr>
            <p:cNvSpPr/>
            <p:nvPr/>
          </p:nvSpPr>
          <p:spPr>
            <a:xfrm>
              <a:off x="3813810" y="2876422"/>
              <a:ext cx="3651250" cy="571500"/>
            </a:xfrm>
            <a:custGeom>
              <a:avLst/>
              <a:gdLst/>
              <a:ahLst/>
              <a:cxnLst/>
              <a:rect l="l" t="t" r="r" b="b"/>
              <a:pathLst>
                <a:path w="3651250" h="571500">
                  <a:moveTo>
                    <a:pt x="570991" y="0"/>
                  </a:moveTo>
                  <a:lnTo>
                    <a:pt x="0" y="286638"/>
                  </a:lnTo>
                  <a:lnTo>
                    <a:pt x="572007" y="571500"/>
                  </a:lnTo>
                  <a:lnTo>
                    <a:pt x="571669" y="381126"/>
                  </a:lnTo>
                  <a:lnTo>
                    <a:pt x="476376" y="381126"/>
                  </a:lnTo>
                  <a:lnTo>
                    <a:pt x="476123" y="190626"/>
                  </a:lnTo>
                  <a:lnTo>
                    <a:pt x="571330" y="190467"/>
                  </a:lnTo>
                  <a:lnTo>
                    <a:pt x="570991" y="0"/>
                  </a:lnTo>
                  <a:close/>
                </a:path>
                <a:path w="3651250" h="571500">
                  <a:moveTo>
                    <a:pt x="571330" y="190467"/>
                  </a:moveTo>
                  <a:lnTo>
                    <a:pt x="476123" y="190626"/>
                  </a:lnTo>
                  <a:lnTo>
                    <a:pt x="476376" y="381126"/>
                  </a:lnTo>
                  <a:lnTo>
                    <a:pt x="571669" y="380966"/>
                  </a:lnTo>
                  <a:lnTo>
                    <a:pt x="571330" y="190467"/>
                  </a:lnTo>
                  <a:close/>
                </a:path>
                <a:path w="3651250" h="571500">
                  <a:moveTo>
                    <a:pt x="571669" y="380966"/>
                  </a:moveTo>
                  <a:lnTo>
                    <a:pt x="476376" y="381126"/>
                  </a:lnTo>
                  <a:lnTo>
                    <a:pt x="571669" y="381126"/>
                  </a:lnTo>
                  <a:lnTo>
                    <a:pt x="571669" y="380966"/>
                  </a:lnTo>
                  <a:close/>
                </a:path>
                <a:path w="3651250" h="571500">
                  <a:moveTo>
                    <a:pt x="3650615" y="185292"/>
                  </a:moveTo>
                  <a:lnTo>
                    <a:pt x="571330" y="190467"/>
                  </a:lnTo>
                  <a:lnTo>
                    <a:pt x="571669" y="380966"/>
                  </a:lnTo>
                  <a:lnTo>
                    <a:pt x="3650995" y="375792"/>
                  </a:lnTo>
                  <a:lnTo>
                    <a:pt x="3650615" y="185292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9405E924-F6FF-4A3E-E63C-487F205D888C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8971111-1BD0-20EB-3107-BE57F4DFEF28}"/>
              </a:ext>
            </a:extLst>
          </p:cNvPr>
          <p:cNvSpPr/>
          <p:nvPr/>
        </p:nvSpPr>
        <p:spPr>
          <a:xfrm>
            <a:off x="2210098" y="5083009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962A173-0BF1-EE54-EDE0-1721FD4BB04B}"/>
              </a:ext>
            </a:extLst>
          </p:cNvPr>
          <p:cNvSpPr/>
          <p:nvPr/>
        </p:nvSpPr>
        <p:spPr>
          <a:xfrm>
            <a:off x="3109180" y="5089745"/>
            <a:ext cx="556991" cy="5496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FE0E66E-EC3B-90E9-C9ED-FCC4550A4633}"/>
              </a:ext>
            </a:extLst>
          </p:cNvPr>
          <p:cNvSpPr txBox="1"/>
          <p:nvPr/>
        </p:nvSpPr>
        <p:spPr>
          <a:xfrm>
            <a:off x="2306028" y="5731113"/>
            <a:ext cx="159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E61C96A-0B90-D9E5-9F04-A28D6797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F84E6-7316-7B03-FDD7-D9CA3FCD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9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6075104-26D1-C2B4-9CE1-9B4B0DDF79AB}"/>
              </a:ext>
            </a:extLst>
          </p:cNvPr>
          <p:cNvSpPr/>
          <p:nvPr/>
        </p:nvSpPr>
        <p:spPr>
          <a:xfrm>
            <a:off x="972554" y="3274353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E523D51-CE68-1F5C-604A-D9D183514778}"/>
              </a:ext>
            </a:extLst>
          </p:cNvPr>
          <p:cNvSpPr/>
          <p:nvPr/>
        </p:nvSpPr>
        <p:spPr>
          <a:xfrm>
            <a:off x="2993298" y="3251162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C962402-F85A-2151-783C-B0E8E910B498}"/>
              </a:ext>
            </a:extLst>
          </p:cNvPr>
          <p:cNvSpPr/>
          <p:nvPr/>
        </p:nvSpPr>
        <p:spPr>
          <a:xfrm>
            <a:off x="4963947" y="3251162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0A8E9CF1-7089-74FC-CAAB-B93771560465}"/>
              </a:ext>
            </a:extLst>
          </p:cNvPr>
          <p:cNvGrpSpPr/>
          <p:nvPr/>
        </p:nvGrpSpPr>
        <p:grpSpPr>
          <a:xfrm>
            <a:off x="1187196" y="1721066"/>
            <a:ext cx="6684645" cy="3190240"/>
            <a:chOff x="1187196" y="821436"/>
            <a:chExt cx="6684645" cy="31902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2BE72DF-9C3E-47FB-3312-4053FC709454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743C261-192E-DD93-6992-B086DE4ACADD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4FB787DB-668C-F2AE-DABC-9B7009E19160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F01ECF8-2BB2-3E84-2A18-7E2CE734739C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D024D83-B8E9-6A7A-85BC-F8EA66339E9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02FE6E9-0760-DE53-F1F3-52EC2E242348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F49C745D-FBE6-6B8A-7C5D-A79BA471EFB1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1A08B615-5A44-55CC-38D4-28B120E0A8A0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618145D7-B604-A613-7955-B075DDB533E5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BD62CDB-82DA-7860-6F77-DA2864872D2F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05A51EBF-7389-6A13-B14E-72D7CCC2AAB5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54E0E27D-6319-63DF-BB86-3ACCD897A912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08D53A90-AC25-5969-1B7C-198CBFB2BF64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DD93CD7-6FE7-D1E9-9C5B-E142E237730E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C18DBAB-8D84-0168-9B7E-FA0A3014B7FF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4FEFC16F-E10E-66C8-9CEB-26A9A6AA7B4B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79E0833C-5268-972D-145D-E03C2E69FBAA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AE4B3E5D-847A-0699-0BEF-CFCB78F3779F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0B5CF552-FEA6-BEAD-E812-939D9C1BDDF1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70E12959-202B-D28E-5EB7-E0192802FA51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63C3975A-CC71-3943-9CF2-350DDB410D25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45079C40-E917-9994-2D28-33D716BCCECD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0C26FC1-7455-6911-0C64-132A0B7CFE7D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66AA4BE5-0DF9-4A93-E704-6656024558C2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51DFA867-87E5-42E9-5022-3021EA618EB5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A1319188-DAA6-027C-A6C1-5D6D5AAB48BF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523D704-51C0-4C8C-6A5F-8D25BD32B597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950CEC9D-A9E0-A2EE-1D84-720E31225EE2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2F454BB5-5EEF-035F-1F8A-AB5321FAC5E4}"/>
                </a:ext>
              </a:extLst>
            </p:cNvPr>
            <p:cNvSpPr/>
            <p:nvPr/>
          </p:nvSpPr>
          <p:spPr>
            <a:xfrm>
              <a:off x="4936236" y="821435"/>
              <a:ext cx="2935605" cy="3190240"/>
            </a:xfrm>
            <a:custGeom>
              <a:avLst/>
              <a:gdLst/>
              <a:ahLst/>
              <a:cxnLst/>
              <a:rect l="l" t="t" r="r" b="b"/>
              <a:pathLst>
                <a:path w="2935604" h="3190240">
                  <a:moveTo>
                    <a:pt x="899160" y="1491996"/>
                  </a:moveTo>
                  <a:lnTo>
                    <a:pt x="0" y="1491996"/>
                  </a:lnTo>
                  <a:lnTo>
                    <a:pt x="0" y="3189732"/>
                  </a:lnTo>
                  <a:lnTo>
                    <a:pt x="899160" y="3189732"/>
                  </a:lnTo>
                  <a:lnTo>
                    <a:pt x="899160" y="1491996"/>
                  </a:lnTo>
                  <a:close/>
                </a:path>
                <a:path w="2935604" h="3190240">
                  <a:moveTo>
                    <a:pt x="2935224" y="0"/>
                  </a:moveTo>
                  <a:lnTo>
                    <a:pt x="1985772" y="0"/>
                  </a:lnTo>
                  <a:lnTo>
                    <a:pt x="1985772" y="350520"/>
                  </a:lnTo>
                  <a:lnTo>
                    <a:pt x="1985772" y="445008"/>
                  </a:lnTo>
                  <a:lnTo>
                    <a:pt x="2935224" y="445008"/>
                  </a:lnTo>
                  <a:lnTo>
                    <a:pt x="2935224" y="350520"/>
                  </a:lnTo>
                  <a:lnTo>
                    <a:pt x="2935224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82450D45-97C6-9BED-B753-B35C8F761DF0}"/>
                </a:ext>
              </a:extLst>
            </p:cNvPr>
            <p:cNvSpPr/>
            <p:nvPr/>
          </p:nvSpPr>
          <p:spPr>
            <a:xfrm>
              <a:off x="7396734" y="1267205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-91122" y="961580"/>
                  </a:moveTo>
                  <a:lnTo>
                    <a:pt x="99377" y="961580"/>
                  </a:lnTo>
                </a:path>
              </a:pathLst>
            </a:custGeom>
            <a:ln w="211366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A911206-1D45-CC5A-E304-CCDAD811A7CF}"/>
                </a:ext>
              </a:extLst>
            </p:cNvPr>
            <p:cNvSpPr/>
            <p:nvPr/>
          </p:nvSpPr>
          <p:spPr>
            <a:xfrm>
              <a:off x="5836158" y="2874263"/>
              <a:ext cx="1642745" cy="571500"/>
            </a:xfrm>
            <a:custGeom>
              <a:avLst/>
              <a:gdLst/>
              <a:ahLst/>
              <a:cxnLst/>
              <a:rect l="l" t="t" r="r" b="b"/>
              <a:pathLst>
                <a:path w="1642745" h="571500">
                  <a:moveTo>
                    <a:pt x="571500" y="0"/>
                  </a:moveTo>
                  <a:lnTo>
                    <a:pt x="0" y="285750"/>
                  </a:lnTo>
                  <a:lnTo>
                    <a:pt x="571500" y="571500"/>
                  </a:lnTo>
                  <a:lnTo>
                    <a:pt x="571500" y="381000"/>
                  </a:lnTo>
                  <a:lnTo>
                    <a:pt x="476250" y="381000"/>
                  </a:lnTo>
                  <a:lnTo>
                    <a:pt x="476250" y="190500"/>
                  </a:lnTo>
                  <a:lnTo>
                    <a:pt x="571500" y="190500"/>
                  </a:lnTo>
                  <a:lnTo>
                    <a:pt x="571500" y="0"/>
                  </a:lnTo>
                  <a:close/>
                </a:path>
                <a:path w="1642745" h="571500">
                  <a:moveTo>
                    <a:pt x="571500" y="190500"/>
                  </a:moveTo>
                  <a:lnTo>
                    <a:pt x="476250" y="190500"/>
                  </a:lnTo>
                  <a:lnTo>
                    <a:pt x="476250" y="381000"/>
                  </a:lnTo>
                  <a:lnTo>
                    <a:pt x="571500" y="381000"/>
                  </a:lnTo>
                  <a:lnTo>
                    <a:pt x="571500" y="190500"/>
                  </a:lnTo>
                  <a:close/>
                </a:path>
                <a:path w="1642745" h="571500">
                  <a:moveTo>
                    <a:pt x="1642237" y="190500"/>
                  </a:moveTo>
                  <a:lnTo>
                    <a:pt x="571500" y="190500"/>
                  </a:lnTo>
                  <a:lnTo>
                    <a:pt x="571500" y="381000"/>
                  </a:lnTo>
                  <a:lnTo>
                    <a:pt x="1642237" y="381000"/>
                  </a:lnTo>
                  <a:lnTo>
                    <a:pt x="1642237" y="19050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775020A9-2D44-8AE0-9B07-BA7E8B118169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69A0F944-50BB-5CC0-5DCF-15FF93AE38D8}"/>
              </a:ext>
            </a:extLst>
          </p:cNvPr>
          <p:cNvSpPr/>
          <p:nvPr/>
        </p:nvSpPr>
        <p:spPr>
          <a:xfrm>
            <a:off x="2210098" y="5083009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0E581C9-2E7D-4E6D-4649-51827B5F4370}"/>
              </a:ext>
            </a:extLst>
          </p:cNvPr>
          <p:cNvSpPr/>
          <p:nvPr/>
        </p:nvSpPr>
        <p:spPr>
          <a:xfrm>
            <a:off x="4203991" y="5106358"/>
            <a:ext cx="729877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6B4E26E-7D70-3B15-83A1-813159C7C030}"/>
              </a:ext>
            </a:extLst>
          </p:cNvPr>
          <p:cNvSpPr/>
          <p:nvPr/>
        </p:nvSpPr>
        <p:spPr>
          <a:xfrm>
            <a:off x="5175859" y="5100169"/>
            <a:ext cx="552903" cy="63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4DEF740-252A-2955-D7F3-863EF5DE14BC}"/>
              </a:ext>
            </a:extLst>
          </p:cNvPr>
          <p:cNvSpPr txBox="1"/>
          <p:nvPr/>
        </p:nvSpPr>
        <p:spPr>
          <a:xfrm>
            <a:off x="4352827" y="5758008"/>
            <a:ext cx="1357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C8588EF-E03E-A7E4-C707-BD7EEA4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8F3F2-B51C-CF07-8403-7D8F6DFC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9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380EC57-B28C-0908-DD07-5CF976DED27E}"/>
              </a:ext>
            </a:extLst>
          </p:cNvPr>
          <p:cNvSpPr/>
          <p:nvPr/>
        </p:nvSpPr>
        <p:spPr>
          <a:xfrm>
            <a:off x="972554" y="3182087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4A57E73-6C20-6B20-E95B-5E5DFF1D0801}"/>
              </a:ext>
            </a:extLst>
          </p:cNvPr>
          <p:cNvSpPr/>
          <p:nvPr/>
        </p:nvSpPr>
        <p:spPr>
          <a:xfrm>
            <a:off x="2993298" y="3158896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07006FE-C111-CBD0-D740-0AF3BC2187A5}"/>
              </a:ext>
            </a:extLst>
          </p:cNvPr>
          <p:cNvSpPr/>
          <p:nvPr/>
        </p:nvSpPr>
        <p:spPr>
          <a:xfrm>
            <a:off x="4963947" y="3158896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45FBEA2-E02F-892E-B655-24A2C6F90D06}"/>
              </a:ext>
            </a:extLst>
          </p:cNvPr>
          <p:cNvGrpSpPr/>
          <p:nvPr/>
        </p:nvGrpSpPr>
        <p:grpSpPr>
          <a:xfrm>
            <a:off x="1187196" y="1628800"/>
            <a:ext cx="6684645" cy="3139440"/>
            <a:chOff x="1187196" y="821436"/>
            <a:chExt cx="6684645" cy="3139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FDC0BC1-4275-8185-8BC7-29A6CEBE4EE8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C0848CE-6544-6E51-2AB9-F7D05140D9D7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A606609-9FB1-861A-4033-D8A0772087DD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4BFD781-91E5-4DE0-D799-7754567D0825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261B770-AB66-9596-8E96-4D48B57E9E9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A21E3459-7452-8551-D6AA-5EC39C90EB5A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404BE91D-8ABD-3CB2-46E3-2DA54755A62D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9BBEC94-A9AA-1BAF-7301-2D9458DB2C71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2D2573C-0457-35C6-6877-5E2DC2B6EAB4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584D42A-3C1D-AF88-21BD-B235592CE20B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B24FB7D-F669-C2B6-5738-2CE4FA5E4597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DC2E9A9-62FE-086B-8052-2C50B6D9F197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91CFAFE-4D85-9299-FD08-FFE2B9284FF5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7EC3819-5299-4379-AF2D-434767FDA0FF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DDC4342C-AAD3-E214-BFA0-74ECD7B14F28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194CB9D5-DE2A-CE4E-127D-918E2E3A6D73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6E5DBD0-D7D1-7587-AF13-6671E9FFE479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7BD5D7E2-2ADC-2002-D9A3-733A451AA0D4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86ED6C9-41F3-29D9-7BB0-B27585751DFD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200410A-8D6C-EE24-1629-2A1C0264A394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BC24C05-EE96-7B32-6429-7789B182F182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F703AFD8-24C3-ED39-6D2A-87FAF0B78151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B71FC179-C135-4F74-D4C9-BEE3105E2399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C5DD2DD6-14E3-2E21-DA49-AAE89E9DD0E5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55794511-66F0-D2B0-D7F5-A670F4BA13AD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FED791A3-945B-66A2-8848-A54E66FA2BA8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38A52F35-C8F8-8C2B-D1A1-8E633E28D907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5994E876-6A3F-80F5-0A9D-61395DA310AC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D865C388-63C9-7781-4AF2-BB3E3FACA3B5}"/>
                </a:ext>
              </a:extLst>
            </p:cNvPr>
            <p:cNvSpPr/>
            <p:nvPr/>
          </p:nvSpPr>
          <p:spPr>
            <a:xfrm>
              <a:off x="6922008" y="821435"/>
              <a:ext cx="949960" cy="3139440"/>
            </a:xfrm>
            <a:custGeom>
              <a:avLst/>
              <a:gdLst/>
              <a:ahLst/>
              <a:cxnLst/>
              <a:rect l="l" t="t" r="r" b="b"/>
              <a:pathLst>
                <a:path w="949959" h="3139440">
                  <a:moveTo>
                    <a:pt x="922020" y="1443228"/>
                  </a:moveTo>
                  <a:lnTo>
                    <a:pt x="22860" y="1443228"/>
                  </a:lnTo>
                  <a:lnTo>
                    <a:pt x="22860" y="3139440"/>
                  </a:lnTo>
                  <a:lnTo>
                    <a:pt x="922020" y="3139440"/>
                  </a:lnTo>
                  <a:lnTo>
                    <a:pt x="922020" y="1443228"/>
                  </a:lnTo>
                  <a:close/>
                </a:path>
                <a:path w="949959" h="3139440">
                  <a:moveTo>
                    <a:pt x="949452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949452" y="445008"/>
                  </a:lnTo>
                  <a:lnTo>
                    <a:pt x="949452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E4F40F9D-04FA-599D-96F3-6398D28C89AC}"/>
                </a:ext>
              </a:extLst>
            </p:cNvPr>
            <p:cNvSpPr/>
            <p:nvPr/>
          </p:nvSpPr>
          <p:spPr>
            <a:xfrm>
              <a:off x="7110730" y="1266952"/>
              <a:ext cx="571500" cy="997585"/>
            </a:xfrm>
            <a:custGeom>
              <a:avLst/>
              <a:gdLst/>
              <a:ahLst/>
              <a:cxnLst/>
              <a:rect l="l" t="t" r="r" b="b"/>
              <a:pathLst>
                <a:path w="571500" h="997585">
                  <a:moveTo>
                    <a:pt x="0" y="425196"/>
                  </a:moveTo>
                  <a:lnTo>
                    <a:pt x="284479" y="997203"/>
                  </a:lnTo>
                  <a:lnTo>
                    <a:pt x="523801" y="521208"/>
                  </a:lnTo>
                  <a:lnTo>
                    <a:pt x="380746" y="521208"/>
                  </a:lnTo>
                  <a:lnTo>
                    <a:pt x="190246" y="520826"/>
                  </a:lnTo>
                  <a:lnTo>
                    <a:pt x="190455" y="425576"/>
                  </a:lnTo>
                  <a:lnTo>
                    <a:pt x="0" y="425196"/>
                  </a:lnTo>
                  <a:close/>
                </a:path>
                <a:path w="571500" h="997585">
                  <a:moveTo>
                    <a:pt x="190455" y="425576"/>
                  </a:moveTo>
                  <a:lnTo>
                    <a:pt x="190246" y="520826"/>
                  </a:lnTo>
                  <a:lnTo>
                    <a:pt x="380746" y="521208"/>
                  </a:lnTo>
                  <a:lnTo>
                    <a:pt x="380955" y="425957"/>
                  </a:lnTo>
                  <a:lnTo>
                    <a:pt x="190455" y="425576"/>
                  </a:lnTo>
                  <a:close/>
                </a:path>
                <a:path w="571500" h="997585">
                  <a:moveTo>
                    <a:pt x="380955" y="425957"/>
                  </a:moveTo>
                  <a:lnTo>
                    <a:pt x="380746" y="521208"/>
                  </a:lnTo>
                  <a:lnTo>
                    <a:pt x="523801" y="521208"/>
                  </a:lnTo>
                  <a:lnTo>
                    <a:pt x="571500" y="426338"/>
                  </a:lnTo>
                  <a:lnTo>
                    <a:pt x="380955" y="425957"/>
                  </a:lnTo>
                  <a:close/>
                </a:path>
                <a:path w="571500" h="997585">
                  <a:moveTo>
                    <a:pt x="191389" y="0"/>
                  </a:moveTo>
                  <a:lnTo>
                    <a:pt x="190455" y="425576"/>
                  </a:lnTo>
                  <a:lnTo>
                    <a:pt x="380955" y="425957"/>
                  </a:lnTo>
                  <a:lnTo>
                    <a:pt x="381889" y="508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7">
            <a:extLst>
              <a:ext uri="{FF2B5EF4-FFF2-40B4-BE49-F238E27FC236}">
                <a16:creationId xmlns:a16="http://schemas.microsoft.com/office/drawing/2014/main" id="{1D1A0630-43C5-50B1-4FB3-770986E9644D}"/>
              </a:ext>
            </a:extLst>
          </p:cNvPr>
          <p:cNvSpPr/>
          <p:nvPr/>
        </p:nvSpPr>
        <p:spPr>
          <a:xfrm>
            <a:off x="1106175" y="4984795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D2FFF6F-3BA2-0FB8-0054-B4FCBF119F98}"/>
              </a:ext>
            </a:extLst>
          </p:cNvPr>
          <p:cNvSpPr/>
          <p:nvPr/>
        </p:nvSpPr>
        <p:spPr>
          <a:xfrm>
            <a:off x="2210098" y="4990743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A3E8F5FD-05E7-8B6F-CFB1-403C57AF3B96}"/>
              </a:ext>
            </a:extLst>
          </p:cNvPr>
          <p:cNvSpPr/>
          <p:nvPr/>
        </p:nvSpPr>
        <p:spPr>
          <a:xfrm>
            <a:off x="4203991" y="5014092"/>
            <a:ext cx="729877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6839A73-AF25-521D-278F-ABBBF926B1DE}"/>
              </a:ext>
            </a:extLst>
          </p:cNvPr>
          <p:cNvSpPr/>
          <p:nvPr/>
        </p:nvSpPr>
        <p:spPr>
          <a:xfrm>
            <a:off x="6140563" y="5007957"/>
            <a:ext cx="728907" cy="546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E9EC5BFE-BF12-3B44-F8E9-E1843112CD60}"/>
              </a:ext>
            </a:extLst>
          </p:cNvPr>
          <p:cNvSpPr/>
          <p:nvPr/>
        </p:nvSpPr>
        <p:spPr>
          <a:xfrm>
            <a:off x="7086561" y="4996876"/>
            <a:ext cx="551922" cy="64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EEAC189-FB1F-BEBA-8D09-1C82D24D813F}"/>
              </a:ext>
            </a:extLst>
          </p:cNvPr>
          <p:cNvSpPr txBox="1"/>
          <p:nvPr/>
        </p:nvSpPr>
        <p:spPr>
          <a:xfrm>
            <a:off x="6211315" y="5723552"/>
            <a:ext cx="14290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58C9AD5-B941-1AD2-432C-D0A7C669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D1519-03F1-C165-26B6-BE6B6BBA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61271" cy="468848"/>
          </a:xfrm>
        </p:spPr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58C9AD5-B941-1AD2-432C-D0A7C669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D1519-03F1-C165-26B6-BE6B6BBA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9D639110-C5B1-DAFD-254D-04FBB3A2238A}"/>
              </a:ext>
            </a:extLst>
          </p:cNvPr>
          <p:cNvSpPr/>
          <p:nvPr/>
        </p:nvSpPr>
        <p:spPr>
          <a:xfrm>
            <a:off x="981519" y="3172582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53F74275-2DDB-003B-4B0E-E96F04B3A4D3}"/>
              </a:ext>
            </a:extLst>
          </p:cNvPr>
          <p:cNvSpPr/>
          <p:nvPr/>
        </p:nvSpPr>
        <p:spPr>
          <a:xfrm>
            <a:off x="3002263" y="3149391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E2349FEA-F8F0-1933-5078-DABF166B4BE2}"/>
              </a:ext>
            </a:extLst>
          </p:cNvPr>
          <p:cNvSpPr/>
          <p:nvPr/>
        </p:nvSpPr>
        <p:spPr>
          <a:xfrm>
            <a:off x="4972912" y="3149391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2" name="object 5">
            <a:extLst>
              <a:ext uri="{FF2B5EF4-FFF2-40B4-BE49-F238E27FC236}">
                <a16:creationId xmlns:a16="http://schemas.microsoft.com/office/drawing/2014/main" id="{E5D68BA0-C032-6A3B-FEBB-C35B10429435}"/>
              </a:ext>
            </a:extLst>
          </p:cNvPr>
          <p:cNvGrpSpPr/>
          <p:nvPr/>
        </p:nvGrpSpPr>
        <p:grpSpPr>
          <a:xfrm>
            <a:off x="134695" y="1619295"/>
            <a:ext cx="7746238" cy="2875279"/>
            <a:chOff x="125730" y="821436"/>
            <a:chExt cx="7746238" cy="2875279"/>
          </a:xfrm>
        </p:grpSpPr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0E208C0B-4E13-221F-8F42-E73980406640}"/>
                </a:ext>
              </a:extLst>
            </p:cNvPr>
            <p:cNvSpPr/>
            <p:nvPr/>
          </p:nvSpPr>
          <p:spPr>
            <a:xfrm>
              <a:off x="6963442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7">
              <a:extLst>
                <a:ext uri="{FF2B5EF4-FFF2-40B4-BE49-F238E27FC236}">
                  <a16:creationId xmlns:a16="http://schemas.microsoft.com/office/drawing/2014/main" id="{ACEA791C-3CAB-354D-F83A-92A002691D54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FE04037F-1114-D797-54FC-428F2151DB4C}"/>
                </a:ext>
              </a:extLst>
            </p:cNvPr>
            <p:cNvSpPr/>
            <p:nvPr/>
          </p:nvSpPr>
          <p:spPr>
            <a:xfrm>
              <a:off x="7322820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B0DBCF9C-DAE4-DBBD-048C-BD0DE5758CAC}"/>
                </a:ext>
              </a:extLst>
            </p:cNvPr>
            <p:cNvSpPr/>
            <p:nvPr/>
          </p:nvSpPr>
          <p:spPr>
            <a:xfrm>
              <a:off x="7322820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2A73541D-E7E2-BD92-36A9-FF93BFFD3CA1}"/>
                </a:ext>
              </a:extLst>
            </p:cNvPr>
            <p:cNvSpPr/>
            <p:nvPr/>
          </p:nvSpPr>
          <p:spPr>
            <a:xfrm>
              <a:off x="7322820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11">
              <a:extLst>
                <a:ext uri="{FF2B5EF4-FFF2-40B4-BE49-F238E27FC236}">
                  <a16:creationId xmlns:a16="http://schemas.microsoft.com/office/drawing/2014/main" id="{3C83EBF5-9BAA-0E51-43EF-34829762E876}"/>
                </a:ext>
              </a:extLst>
            </p:cNvPr>
            <p:cNvSpPr/>
            <p:nvPr/>
          </p:nvSpPr>
          <p:spPr>
            <a:xfrm>
              <a:off x="7322820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2DEA481A-58EB-C98A-13E2-9CC4B92D4428}"/>
                </a:ext>
              </a:extLst>
            </p:cNvPr>
            <p:cNvSpPr/>
            <p:nvPr/>
          </p:nvSpPr>
          <p:spPr>
            <a:xfrm>
              <a:off x="7216901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AD8CBBC9-A961-67C2-F750-A475EB358F55}"/>
                </a:ext>
              </a:extLst>
            </p:cNvPr>
            <p:cNvSpPr/>
            <p:nvPr/>
          </p:nvSpPr>
          <p:spPr>
            <a:xfrm>
              <a:off x="3569970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16127323-F20E-D449-89A6-95358EEFE8AF}"/>
                </a:ext>
              </a:extLst>
            </p:cNvPr>
            <p:cNvSpPr/>
            <p:nvPr/>
          </p:nvSpPr>
          <p:spPr>
            <a:xfrm>
              <a:off x="5315712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734EA0B9-A463-9EC0-48B0-D3925ACC285D}"/>
                </a:ext>
              </a:extLst>
            </p:cNvPr>
            <p:cNvSpPr/>
            <p:nvPr/>
          </p:nvSpPr>
          <p:spPr>
            <a:xfrm>
              <a:off x="5315712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5FD17526-45E1-AAF8-B4E7-FFD49EDD5777}"/>
                </a:ext>
              </a:extLst>
            </p:cNvPr>
            <p:cNvSpPr/>
            <p:nvPr/>
          </p:nvSpPr>
          <p:spPr>
            <a:xfrm>
              <a:off x="5315712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86A18281-263B-9A58-02D4-4849916F75A6}"/>
                </a:ext>
              </a:extLst>
            </p:cNvPr>
            <p:cNvSpPr/>
            <p:nvPr/>
          </p:nvSpPr>
          <p:spPr>
            <a:xfrm>
              <a:off x="5315712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D6D47572-D768-D9DB-B0F3-ADC72BD59BD1}"/>
                </a:ext>
              </a:extLst>
            </p:cNvPr>
            <p:cNvSpPr/>
            <p:nvPr/>
          </p:nvSpPr>
          <p:spPr>
            <a:xfrm>
              <a:off x="5209794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E2984B4F-C3D2-1157-F742-E786F6713B66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766B0AC2-9676-7E62-BDE1-B8993E6A7610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4AED6DCD-6C5E-30D7-B259-DC9EA7E00402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0DFD8773-6435-F690-1ABD-267063278E14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E623EF88-B2BC-CBC5-721E-C6F62939BBA5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71DD9A2B-4CA6-ECEA-E67A-16C769F8F3D7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ADFCF924-CBD3-8EE9-2B02-DAB314979A91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CB8AF277-EBDA-D005-9C90-5A148EC9BC0F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A616BD5C-50E0-1324-B543-DBF96B51A425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98B6B380-6EB3-E238-0C85-321D6767DDBD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CFF48283-D97D-AAC3-EE23-ADD9DCF4168C}"/>
                </a:ext>
              </a:extLst>
            </p:cNvPr>
            <p:cNvSpPr/>
            <p:nvPr/>
          </p:nvSpPr>
          <p:spPr>
            <a:xfrm>
              <a:off x="3204209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30">
              <a:extLst>
                <a:ext uri="{FF2B5EF4-FFF2-40B4-BE49-F238E27FC236}">
                  <a16:creationId xmlns:a16="http://schemas.microsoft.com/office/drawing/2014/main" id="{5D643145-1692-0C66-CC59-AD19C479F615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30B4167B-D925-0DC0-7AC5-C2261AEE6288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32">
              <a:extLst>
                <a:ext uri="{FF2B5EF4-FFF2-40B4-BE49-F238E27FC236}">
                  <a16:creationId xmlns:a16="http://schemas.microsoft.com/office/drawing/2014/main" id="{28E6ECE8-CBA3-29CE-E619-D3BE7B804C71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33">
              <a:extLst>
                <a:ext uri="{FF2B5EF4-FFF2-40B4-BE49-F238E27FC236}">
                  <a16:creationId xmlns:a16="http://schemas.microsoft.com/office/drawing/2014/main" id="{4A6A1435-C98A-89D5-916B-88C54960BAA8}"/>
                </a:ext>
              </a:extLst>
            </p:cNvPr>
            <p:cNvSpPr/>
            <p:nvPr/>
          </p:nvSpPr>
          <p:spPr>
            <a:xfrm>
              <a:off x="7053145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34">
              <a:extLst>
                <a:ext uri="{FF2B5EF4-FFF2-40B4-BE49-F238E27FC236}">
                  <a16:creationId xmlns:a16="http://schemas.microsoft.com/office/drawing/2014/main" id="{6D60ABD3-19C4-9D88-FA0E-B3BAAE33D869}"/>
                </a:ext>
              </a:extLst>
            </p:cNvPr>
            <p:cNvSpPr/>
            <p:nvPr/>
          </p:nvSpPr>
          <p:spPr>
            <a:xfrm>
              <a:off x="6922008" y="821436"/>
              <a:ext cx="949960" cy="445134"/>
            </a:xfrm>
            <a:custGeom>
              <a:avLst/>
              <a:gdLst/>
              <a:ahLst/>
              <a:cxnLst/>
              <a:rect l="l" t="t" r="r" b="b"/>
              <a:pathLst>
                <a:path w="949959" h="445134">
                  <a:moveTo>
                    <a:pt x="9494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949451" y="445008"/>
                  </a:lnTo>
                  <a:lnTo>
                    <a:pt x="949451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0E6C8018-2693-968E-3027-8447F6A14EA0}"/>
                </a:ext>
              </a:extLst>
            </p:cNvPr>
            <p:cNvSpPr/>
            <p:nvPr/>
          </p:nvSpPr>
          <p:spPr>
            <a:xfrm>
              <a:off x="125730" y="1265300"/>
              <a:ext cx="7562850" cy="2180590"/>
            </a:xfrm>
            <a:custGeom>
              <a:avLst/>
              <a:gdLst/>
              <a:ahLst/>
              <a:cxnLst/>
              <a:rect l="l" t="t" r="r" b="b"/>
              <a:pathLst>
                <a:path w="7562850" h="2180590">
                  <a:moveTo>
                    <a:pt x="1070356" y="1869567"/>
                  </a:moveTo>
                  <a:lnTo>
                    <a:pt x="150876" y="1869567"/>
                  </a:lnTo>
                  <a:lnTo>
                    <a:pt x="150876" y="1819275"/>
                  </a:lnTo>
                  <a:lnTo>
                    <a:pt x="0" y="1894713"/>
                  </a:lnTo>
                  <a:lnTo>
                    <a:pt x="150876" y="1970151"/>
                  </a:lnTo>
                  <a:lnTo>
                    <a:pt x="150876" y="1919859"/>
                  </a:lnTo>
                  <a:lnTo>
                    <a:pt x="1070356" y="1919859"/>
                  </a:lnTo>
                  <a:lnTo>
                    <a:pt x="1070356" y="1869567"/>
                  </a:lnTo>
                  <a:close/>
                </a:path>
                <a:path w="7562850" h="2180590">
                  <a:moveTo>
                    <a:pt x="3078353" y="1843659"/>
                  </a:moveTo>
                  <a:lnTo>
                    <a:pt x="1743456" y="1843659"/>
                  </a:lnTo>
                  <a:lnTo>
                    <a:pt x="1743456" y="1741551"/>
                  </a:lnTo>
                  <a:lnTo>
                    <a:pt x="1437132" y="1894713"/>
                  </a:lnTo>
                  <a:lnTo>
                    <a:pt x="1743456" y="2047875"/>
                  </a:lnTo>
                  <a:lnTo>
                    <a:pt x="1743456" y="1945767"/>
                  </a:lnTo>
                  <a:lnTo>
                    <a:pt x="3078353" y="1945767"/>
                  </a:lnTo>
                  <a:lnTo>
                    <a:pt x="3078353" y="1843659"/>
                  </a:lnTo>
                  <a:close/>
                </a:path>
                <a:path w="7562850" h="2180590">
                  <a:moveTo>
                    <a:pt x="5084699" y="1817751"/>
                  </a:moveTo>
                  <a:lnTo>
                    <a:pt x="3900678" y="1817751"/>
                  </a:lnTo>
                  <a:lnTo>
                    <a:pt x="3900678" y="1665351"/>
                  </a:lnTo>
                  <a:lnTo>
                    <a:pt x="3443478" y="1893951"/>
                  </a:lnTo>
                  <a:lnTo>
                    <a:pt x="3900678" y="2122551"/>
                  </a:lnTo>
                  <a:lnTo>
                    <a:pt x="3900678" y="1970151"/>
                  </a:lnTo>
                  <a:lnTo>
                    <a:pt x="5084699" y="1970151"/>
                  </a:lnTo>
                  <a:lnTo>
                    <a:pt x="5084699" y="1817751"/>
                  </a:lnTo>
                  <a:close/>
                </a:path>
                <a:path w="7562850" h="2180590">
                  <a:moveTo>
                    <a:pt x="7091045" y="1799463"/>
                  </a:moveTo>
                  <a:lnTo>
                    <a:pt x="6021324" y="1799463"/>
                  </a:lnTo>
                  <a:lnTo>
                    <a:pt x="6021324" y="1608963"/>
                  </a:lnTo>
                  <a:lnTo>
                    <a:pt x="5449824" y="1894713"/>
                  </a:lnTo>
                  <a:lnTo>
                    <a:pt x="6021324" y="2180463"/>
                  </a:lnTo>
                  <a:lnTo>
                    <a:pt x="6021324" y="1989963"/>
                  </a:lnTo>
                  <a:lnTo>
                    <a:pt x="7091045" y="1989963"/>
                  </a:lnTo>
                  <a:lnTo>
                    <a:pt x="7091045" y="1799463"/>
                  </a:lnTo>
                  <a:close/>
                </a:path>
                <a:path w="7562850" h="2180590">
                  <a:moveTo>
                    <a:pt x="7562596" y="1353566"/>
                  </a:moveTo>
                  <a:lnTo>
                    <a:pt x="7372058" y="1354416"/>
                  </a:lnTo>
                  <a:lnTo>
                    <a:pt x="7366254" y="0"/>
                  </a:lnTo>
                  <a:lnTo>
                    <a:pt x="7175754" y="762"/>
                  </a:lnTo>
                  <a:lnTo>
                    <a:pt x="7181558" y="1355267"/>
                  </a:lnTo>
                  <a:lnTo>
                    <a:pt x="6991096" y="1356106"/>
                  </a:lnTo>
                  <a:lnTo>
                    <a:pt x="7279259" y="1926336"/>
                  </a:lnTo>
                  <a:lnTo>
                    <a:pt x="7514653" y="1450467"/>
                  </a:lnTo>
                  <a:lnTo>
                    <a:pt x="7562596" y="1353566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object 37">
            <a:extLst>
              <a:ext uri="{FF2B5EF4-FFF2-40B4-BE49-F238E27FC236}">
                <a16:creationId xmlns:a16="http://schemas.microsoft.com/office/drawing/2014/main" id="{C863E6FD-848E-C658-8FA0-CF8C1C10F177}"/>
              </a:ext>
            </a:extLst>
          </p:cNvPr>
          <p:cNvSpPr/>
          <p:nvPr/>
        </p:nvSpPr>
        <p:spPr>
          <a:xfrm>
            <a:off x="1115140" y="4975290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5" name="object 38">
            <a:extLst>
              <a:ext uri="{FF2B5EF4-FFF2-40B4-BE49-F238E27FC236}">
                <a16:creationId xmlns:a16="http://schemas.microsoft.com/office/drawing/2014/main" id="{B2897432-CBB2-3FC7-211C-ECBC082C44E5}"/>
              </a:ext>
            </a:extLst>
          </p:cNvPr>
          <p:cNvGrpSpPr/>
          <p:nvPr/>
        </p:nvGrpSpPr>
        <p:grpSpPr>
          <a:xfrm>
            <a:off x="2153994" y="4878368"/>
            <a:ext cx="4724441" cy="807720"/>
            <a:chOff x="2145029" y="4080509"/>
            <a:chExt cx="4724441" cy="807720"/>
          </a:xfrm>
        </p:grpSpPr>
        <p:sp>
          <p:nvSpPr>
            <p:cNvPr id="86" name="object 39">
              <a:extLst>
                <a:ext uri="{FF2B5EF4-FFF2-40B4-BE49-F238E27FC236}">
                  <a16:creationId xmlns:a16="http://schemas.microsoft.com/office/drawing/2014/main" id="{65FFC614-3FB7-EB7B-2B3D-81994EE75FE3}"/>
                </a:ext>
              </a:extLst>
            </p:cNvPr>
            <p:cNvSpPr/>
            <p:nvPr/>
          </p:nvSpPr>
          <p:spPr>
            <a:xfrm>
              <a:off x="2210098" y="4183379"/>
              <a:ext cx="735733" cy="6477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40">
              <a:extLst>
                <a:ext uri="{FF2B5EF4-FFF2-40B4-BE49-F238E27FC236}">
                  <a16:creationId xmlns:a16="http://schemas.microsoft.com/office/drawing/2014/main" id="{DE1451A6-D0B6-31B8-7336-F2AC6658C218}"/>
                </a:ext>
              </a:extLst>
            </p:cNvPr>
            <p:cNvSpPr/>
            <p:nvPr/>
          </p:nvSpPr>
          <p:spPr>
            <a:xfrm>
              <a:off x="2145029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80" h="807720">
                  <a:moveTo>
                    <a:pt x="0" y="807719"/>
                  </a:moveTo>
                  <a:lnTo>
                    <a:pt x="652271" y="807719"/>
                  </a:lnTo>
                  <a:lnTo>
                    <a:pt x="652271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42">
              <a:extLst>
                <a:ext uri="{FF2B5EF4-FFF2-40B4-BE49-F238E27FC236}">
                  <a16:creationId xmlns:a16="http://schemas.microsoft.com/office/drawing/2014/main" id="{23F6D9D5-00B5-A139-130D-892C304432E4}"/>
                </a:ext>
              </a:extLst>
            </p:cNvPr>
            <p:cNvSpPr/>
            <p:nvPr/>
          </p:nvSpPr>
          <p:spPr>
            <a:xfrm>
              <a:off x="4203990" y="4206728"/>
              <a:ext cx="729877" cy="5461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43">
              <a:extLst>
                <a:ext uri="{FF2B5EF4-FFF2-40B4-BE49-F238E27FC236}">
                  <a16:creationId xmlns:a16="http://schemas.microsoft.com/office/drawing/2014/main" id="{9C8200E8-33B1-FD5D-7BAB-E165E22CEA81}"/>
                </a:ext>
              </a:extLst>
            </p:cNvPr>
            <p:cNvSpPr/>
            <p:nvPr/>
          </p:nvSpPr>
          <p:spPr>
            <a:xfrm>
              <a:off x="4129277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807719"/>
                  </a:moveTo>
                  <a:lnTo>
                    <a:pt x="652272" y="807719"/>
                  </a:lnTo>
                  <a:lnTo>
                    <a:pt x="652272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45">
              <a:extLst>
                <a:ext uri="{FF2B5EF4-FFF2-40B4-BE49-F238E27FC236}">
                  <a16:creationId xmlns:a16="http://schemas.microsoft.com/office/drawing/2014/main" id="{7DA28182-662D-3910-92D3-736FBF53FA36}"/>
                </a:ext>
              </a:extLst>
            </p:cNvPr>
            <p:cNvSpPr/>
            <p:nvPr/>
          </p:nvSpPr>
          <p:spPr>
            <a:xfrm>
              <a:off x="6140563" y="4200593"/>
              <a:ext cx="728907" cy="5461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46">
              <a:extLst>
                <a:ext uri="{FF2B5EF4-FFF2-40B4-BE49-F238E27FC236}">
                  <a16:creationId xmlns:a16="http://schemas.microsoft.com/office/drawing/2014/main" id="{E47A8862-8ABC-12D0-1BBC-0CA242640B3C}"/>
                </a:ext>
              </a:extLst>
            </p:cNvPr>
            <p:cNvSpPr/>
            <p:nvPr/>
          </p:nvSpPr>
          <p:spPr>
            <a:xfrm>
              <a:off x="6070853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807719"/>
                  </a:moveTo>
                  <a:lnTo>
                    <a:pt x="652272" y="807719"/>
                  </a:lnTo>
                  <a:lnTo>
                    <a:pt x="652272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object 48">
            <a:extLst>
              <a:ext uri="{FF2B5EF4-FFF2-40B4-BE49-F238E27FC236}">
                <a16:creationId xmlns:a16="http://schemas.microsoft.com/office/drawing/2014/main" id="{A93C2C7C-13C9-20B6-FC0A-1B53DB029861}"/>
              </a:ext>
            </a:extLst>
          </p:cNvPr>
          <p:cNvSpPr/>
          <p:nvPr/>
        </p:nvSpPr>
        <p:spPr>
          <a:xfrm>
            <a:off x="7095526" y="4987371"/>
            <a:ext cx="551922" cy="64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EA6EF0-89CF-ED18-AA4F-5033D0CF61B2}"/>
              </a:ext>
            </a:extLst>
          </p:cNvPr>
          <p:cNvSpPr txBox="1"/>
          <p:nvPr/>
        </p:nvSpPr>
        <p:spPr>
          <a:xfrm>
            <a:off x="628091" y="1094255"/>
            <a:ext cx="572770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Recall: each operator has impact on gradient flow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If partial derivatives (in squares) are small, the gradient information gets increasingly small as we move backward through time</a:t>
            </a:r>
            <a:endParaRPr lang="en-US" sz="2000" dirty="0">
              <a:solidFill>
                <a:srgbClr val="003056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ea typeface="Calibri"/>
                <a:cs typeface="Calibri"/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46998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 Recurrent Neural Networks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Training RNNs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The Encoder-Decoder Architecture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Most </a:t>
            </a:r>
            <a:r>
              <a:rPr lang="en-US" sz="2000" b="1" dirty="0">
                <a:ea typeface="Calibri"/>
                <a:cs typeface="Calibri"/>
              </a:rPr>
              <a:t>common unit to build RNNs </a:t>
            </a:r>
            <a:r>
              <a:rPr lang="en-US" sz="2000" dirty="0">
                <a:ea typeface="Calibri"/>
                <a:cs typeface="Calibri"/>
              </a:rPr>
              <a:t>(</a:t>
            </a:r>
            <a:r>
              <a:rPr lang="en-US" sz="2000" dirty="0">
                <a:ea typeface="Calibri"/>
                <a:cs typeface="Calibri"/>
                <a:hlinkClick r:id="rId2"/>
              </a:rPr>
              <a:t>Hochreiter and Schmidhuber, 1997</a:t>
            </a:r>
            <a:r>
              <a:rPr lang="en-US" sz="2000" dirty="0">
                <a:ea typeface="Calibri"/>
                <a:cs typeface="Calibri"/>
              </a:rPr>
              <a:t>)</a:t>
            </a:r>
            <a:endParaRPr lang="en-US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Though often "an LSTM" refers to an RNN with LSTM units</a:t>
            </a:r>
          </a:p>
          <a:p>
            <a:r>
              <a:rPr lang="en-US" sz="2000" dirty="0">
                <a:ea typeface="Calibri"/>
                <a:cs typeface="Calibri"/>
              </a:rPr>
              <a:t>Designed to allow network </a:t>
            </a:r>
            <a:r>
              <a:rPr lang="en-US" sz="2000" b="1" i="1" dirty="0">
                <a:ea typeface="Calibri"/>
                <a:cs typeface="Calibri"/>
              </a:rPr>
              <a:t>be able to </a:t>
            </a:r>
            <a:r>
              <a:rPr lang="en-US" sz="2000" b="1" dirty="0">
                <a:ea typeface="Calibri"/>
                <a:cs typeface="Calibri"/>
              </a:rPr>
              <a:t>retain information from distant time steps</a:t>
            </a:r>
          </a:p>
          <a:p>
            <a:r>
              <a:rPr lang="en-US" sz="2000" dirty="0">
                <a:ea typeface="Calibri"/>
                <a:cs typeface="Calibri"/>
              </a:rPr>
              <a:t>Divided this </a:t>
            </a:r>
            <a:r>
              <a:rPr lang="en-US" sz="2000" b="1" dirty="0">
                <a:ea typeface="Calibri"/>
                <a:cs typeface="Calibri"/>
              </a:rPr>
              <a:t>"context management" </a:t>
            </a:r>
            <a:r>
              <a:rPr lang="en-US" sz="2000" dirty="0">
                <a:ea typeface="Calibri"/>
                <a:cs typeface="Calibri"/>
              </a:rPr>
              <a:t>issue into two subproblems: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Removing information no longer needed from context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Adding information likely to be needed at later time steps</a:t>
            </a:r>
          </a:p>
          <a:p>
            <a:r>
              <a:rPr lang="en-US" sz="2000" b="1" dirty="0">
                <a:ea typeface="Calibri"/>
                <a:cs typeface="Calibri"/>
              </a:rPr>
              <a:t>Importantly, LSTMs allow model to </a:t>
            </a:r>
            <a:r>
              <a:rPr lang="en-US" sz="2000" b="1" i="1" dirty="0">
                <a:ea typeface="Calibri"/>
                <a:cs typeface="Calibri"/>
              </a:rPr>
              <a:t>learn </a:t>
            </a:r>
            <a:r>
              <a:rPr lang="en-US" sz="2000" b="1" dirty="0">
                <a:ea typeface="Calibri"/>
                <a:cs typeface="Calibri"/>
              </a:rPr>
              <a:t>to manage context!</a:t>
            </a:r>
          </a:p>
          <a:p>
            <a:pPr>
              <a:buChar char="•"/>
            </a:pPr>
            <a:r>
              <a:rPr lang="en-US" sz="2000" dirty="0">
                <a:ea typeface="Calibri"/>
                <a:cs typeface="Calibri"/>
              </a:rPr>
              <a:t>How?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They designed a </a:t>
            </a:r>
            <a:r>
              <a:rPr lang="en-US" sz="1800" b="1" dirty="0">
                <a:ea typeface="Calibri"/>
                <a:cs typeface="Calibri"/>
              </a:rPr>
              <a:t>new unit </a:t>
            </a:r>
            <a:r>
              <a:rPr lang="en-US" sz="1800" dirty="0">
                <a:ea typeface="Calibri"/>
                <a:cs typeface="Calibri"/>
              </a:rPr>
              <a:t>that is much more involved</a:t>
            </a:r>
            <a:endParaRPr lang="en-US" sz="18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 essentially </a:t>
            </a:r>
            <a:r>
              <a:rPr lang="en-US" sz="1800" b="1" dirty="0">
                <a:ea typeface="Calibri"/>
                <a:cs typeface="Calibri"/>
              </a:rPr>
              <a:t>includes a new (context) layer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 also includes </a:t>
            </a:r>
            <a:r>
              <a:rPr lang="en-US" sz="1800" b="1" dirty="0">
                <a:ea typeface="Calibri"/>
                <a:cs typeface="Calibri"/>
              </a:rPr>
              <a:t>new parameters</a:t>
            </a:r>
            <a:r>
              <a:rPr lang="en-US" sz="1800" dirty="0">
                <a:ea typeface="Calibri"/>
                <a:cs typeface="Calibri"/>
              </a:rPr>
              <a:t>, </a:t>
            </a:r>
            <a:r>
              <a:rPr lang="en-US" sz="1800" b="1" dirty="0">
                <a:ea typeface="Calibri"/>
                <a:cs typeface="Calibri"/>
              </a:rPr>
              <a:t>gated operations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It's a good example of how deep learning is about designing algebraic circuits for information flow</a:t>
            </a:r>
          </a:p>
          <a:p>
            <a:pPr>
              <a:buChar char="•"/>
            </a:pP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795C-79A7-AB66-1FD7-52515DA1D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4000" y="584684"/>
            <a:ext cx="6123969" cy="506201"/>
          </a:xfrm>
        </p:spPr>
        <p:txBody>
          <a:bodyPr/>
          <a:lstStyle/>
          <a:p>
            <a:r>
              <a:rPr lang="en-US" dirty="0"/>
              <a:t>Intuition behind Gating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B7C2D-7664-A649-C649-86B769D926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4000" y="1093490"/>
            <a:ext cx="7776000" cy="4723000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sz="2000" dirty="0"/>
              <a:t>Suppose you were adding two quantities, </a:t>
            </a:r>
            <a:r>
              <a:rPr lang="en-US" sz="2000" i="1" dirty="0"/>
              <a:t>a </a:t>
            </a:r>
            <a:r>
              <a:rPr lang="en-US" sz="2000" dirty="0"/>
              <a:t>and </a:t>
            </a:r>
            <a:r>
              <a:rPr lang="en-US" sz="2000" i="1" dirty="0"/>
              <a:t>b</a:t>
            </a:r>
            <a:r>
              <a:rPr lang="en-US" sz="2000" dirty="0"/>
              <a:t>, but you wanted to control how much of </a:t>
            </a:r>
            <a:r>
              <a:rPr lang="en-US" sz="2000" i="1" dirty="0"/>
              <a:t>b</a:t>
            </a:r>
            <a:r>
              <a:rPr lang="en-US" sz="2000" dirty="0"/>
              <a:t> gets into the sum: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 sz="2000" dirty="0"/>
              <a:t>λ is a value between 0 and 1</a:t>
            </a:r>
            <a:endParaRPr lang="en-US" sz="2000" dirty="0">
              <a:ea typeface="Calibri"/>
              <a:cs typeface="Calibri"/>
            </a:endParaRPr>
          </a:p>
          <a:p>
            <a:pPr>
              <a:buSzPct val="45000"/>
              <a:buFont typeface="StarSymbol"/>
              <a:buChar char="●"/>
            </a:pPr>
            <a:r>
              <a:rPr lang="en-US" sz="2000" dirty="0"/>
              <a:t>We say λ acts as a “switch” or a “gate”, because it </a:t>
            </a:r>
            <a:r>
              <a:rPr lang="en-US" sz="2000" b="1" dirty="0"/>
              <a:t>controls the amount of b that gets into the sum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SzPct val="45000"/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If </a:t>
            </a:r>
            <a:r>
              <a:rPr lang="en-US" dirty="0">
                <a:ea typeface="+mn-lt"/>
                <a:cs typeface="+mn-lt"/>
              </a:rPr>
              <a:t>λ is learnable, a model can learn how much to "open the gate"</a:t>
            </a:r>
            <a:endParaRPr lang="en-US" sz="1600">
              <a:ea typeface="+mn-lt"/>
              <a:cs typeface="+mn-lt"/>
            </a:endParaRPr>
          </a:p>
          <a:p>
            <a:pPr lvl="1">
              <a:buSzPct val="45000"/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>
              <a:buSzPct val="45000"/>
              <a:buFont typeface="StarSymbol"/>
              <a:buChar char="●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43787-8014-C323-B7A2-03DAB55F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98368" y="1872460"/>
            <a:ext cx="1492992" cy="5855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CFF2-129A-FF25-048B-4067BB6D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ABC21-E8D5-F247-BEC5-2B867CD44293}" type="slidenum">
              <a:rPr lang="en-US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4DA4-6A2C-A498-613E-8C056A11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6153276" cy="525739"/>
          </a:xfrm>
        </p:spPr>
        <p:txBody>
          <a:bodyPr/>
          <a:lstStyle/>
          <a:p>
            <a:r>
              <a:rPr lang="en-US" dirty="0"/>
              <a:t>LSTM Components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00" y="1142337"/>
            <a:ext cx="7776000" cy="467415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b="1" dirty="0"/>
              <a:t>Encodes</a:t>
            </a:r>
            <a:r>
              <a:rPr lang="en-US" sz="2000" b="1" noProof="0" dirty="0"/>
              <a:t> RNN state </a:t>
            </a:r>
            <a:r>
              <a:rPr lang="en-US" sz="2000" dirty="0"/>
              <a:t>at time step </a:t>
            </a:r>
            <a:r>
              <a:rPr lang="en-US" sz="2000" i="1" dirty="0"/>
              <a:t>t </a:t>
            </a:r>
            <a:r>
              <a:rPr lang="en-US" sz="2000" b="1" dirty="0"/>
              <a:t>in two vectors</a:t>
            </a:r>
            <a:r>
              <a:rPr lang="en-US" sz="2000" dirty="0"/>
              <a:t>:</a:t>
            </a:r>
            <a:r>
              <a:rPr lang="en-US" sz="2000" noProof="0" dirty="0"/>
              <a:t> </a:t>
            </a:r>
            <a:r>
              <a:rPr lang="en-US" sz="2000" b="1" i="1" noProof="0" dirty="0"/>
              <a:t>c</a:t>
            </a:r>
            <a:r>
              <a:rPr lang="en-US" sz="2000" i="1" baseline="-25000" noProof="0" dirty="0"/>
              <a:t>i</a:t>
            </a:r>
            <a:r>
              <a:rPr lang="en-US" sz="2000" i="1" dirty="0"/>
              <a:t>,</a:t>
            </a:r>
            <a:r>
              <a:rPr lang="en-US" sz="2000" i="1" noProof="0" dirty="0"/>
              <a:t> </a:t>
            </a:r>
            <a:r>
              <a:rPr lang="en-US" sz="2000" b="1" i="1" noProof="0" dirty="0"/>
              <a:t>h</a:t>
            </a:r>
            <a:r>
              <a:rPr lang="en-US" sz="2000" i="1" baseline="-25000" noProof="0" dirty="0"/>
              <a:t>i</a:t>
            </a:r>
            <a:endParaRPr lang="en-US" sz="2000" i="1" noProof="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800" b="1" i="1" noProof="0" dirty="0"/>
              <a:t>c</a:t>
            </a:r>
            <a:r>
              <a:rPr lang="en-US" sz="1800" i="1" baseline="-25000" noProof="0" dirty="0"/>
              <a:t>i</a:t>
            </a:r>
            <a:r>
              <a:rPr lang="en-US" sz="1800" baseline="-25000" noProof="0" dirty="0">
                <a:solidFill>
                  <a:srgbClr val="00B0F0"/>
                </a:solidFill>
              </a:rPr>
              <a:t> </a:t>
            </a:r>
            <a:r>
              <a:rPr lang="en-US" sz="1800" noProof="0" dirty="0"/>
              <a:t>is </a:t>
            </a:r>
            <a:r>
              <a:rPr lang="en-US" sz="1800" dirty="0"/>
              <a:t>new "context layer",</a:t>
            </a:r>
            <a:r>
              <a:rPr lang="en-US" sz="1800" noProof="0" dirty="0"/>
              <a:t> </a:t>
            </a:r>
            <a:r>
              <a:rPr lang="en-US" sz="1800" b="1" i="1" noProof="0" dirty="0"/>
              <a:t>h</a:t>
            </a:r>
            <a:r>
              <a:rPr lang="en-US" sz="1800" i="1" baseline="-25000" noProof="0" dirty="0"/>
              <a:t>i</a:t>
            </a:r>
            <a:r>
              <a:rPr lang="en-US" sz="1800" noProof="0" dirty="0">
                <a:solidFill>
                  <a:srgbClr val="00B0F0"/>
                </a:solidFill>
              </a:rPr>
              <a:t> </a:t>
            </a:r>
            <a:r>
              <a:rPr lang="en-US" sz="1800" dirty="0"/>
              <a:t>is hidden state as before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So input of LSTM unit at time step </a:t>
            </a:r>
            <a:r>
              <a:rPr lang="en-US" sz="1800" i="1" dirty="0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 is </a:t>
            </a:r>
            <a:r>
              <a:rPr lang="en-US" sz="1800" b="1" i="1" dirty="0" err="1">
                <a:ea typeface="Calibri"/>
                <a:cs typeface="Calibri"/>
              </a:rPr>
              <a:t>x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,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t-1</a:t>
            </a:r>
            <a:r>
              <a:rPr lang="en-US" sz="1800" dirty="0">
                <a:ea typeface="Calibri"/>
                <a:cs typeface="Calibri"/>
              </a:rPr>
              <a:t> and </a:t>
            </a:r>
            <a:r>
              <a:rPr lang="en-US" sz="1800" b="1" i="1" dirty="0">
                <a:ea typeface="Calibri"/>
                <a:cs typeface="Calibri"/>
              </a:rPr>
              <a:t>c</a:t>
            </a:r>
            <a:r>
              <a:rPr lang="en-US" sz="1800" i="1" baseline="-25000" dirty="0">
                <a:ea typeface="Calibri"/>
                <a:cs typeface="Calibri"/>
              </a:rPr>
              <a:t>t-1</a:t>
            </a:r>
          </a:p>
          <a:p>
            <a:pPr>
              <a:buFont typeface="Arial"/>
            </a:pPr>
            <a:r>
              <a:rPr lang="en-US" sz="2000" dirty="0"/>
              <a:t>Introduces</a:t>
            </a:r>
            <a:r>
              <a:rPr lang="en-US" sz="2000" noProof="0" dirty="0"/>
              <a:t> </a:t>
            </a:r>
            <a:r>
              <a:rPr lang="en-US" sz="2000" b="1" noProof="0" dirty="0"/>
              <a:t>differentiable gating </a:t>
            </a:r>
            <a:r>
              <a:rPr lang="en-US" sz="2000" b="1" dirty="0"/>
              <a:t>mechanisms: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smooth</a:t>
            </a:r>
            <a:r>
              <a:rPr lang="en-US" sz="2000" noProof="0" dirty="0"/>
              <a:t> functions that simulate logical gates</a:t>
            </a:r>
            <a:endParaRPr lang="en-US" sz="20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dirty="0"/>
              <a:t>Forget gate</a:t>
            </a:r>
            <a:r>
              <a:rPr lang="en-US" sz="1800" dirty="0"/>
              <a:t>: decides which parts of the context should be forgotten due to new input</a:t>
            </a:r>
            <a:endParaRPr lang="en-US" sz="1800" b="1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noProof="0" dirty="0"/>
              <a:t>Input/add gate</a:t>
            </a:r>
            <a:r>
              <a:rPr lang="en-US" sz="1800" noProof="0" dirty="0"/>
              <a:t>: decides how much of the current input </a:t>
            </a:r>
            <a:r>
              <a:rPr lang="en-US" sz="1800" b="1" i="1" noProof="0" dirty="0"/>
              <a:t>x</a:t>
            </a:r>
            <a:r>
              <a:rPr lang="en-US" sz="1800" i="1" baseline="-25000" noProof="0" dirty="0"/>
              <a:t>i</a:t>
            </a:r>
            <a:r>
              <a:rPr lang="en-US" sz="1800" noProof="0" dirty="0"/>
              <a:t> should be written to the </a:t>
            </a:r>
            <a:r>
              <a:rPr lang="en-US" sz="1800" dirty="0"/>
              <a:t>context vector</a:t>
            </a:r>
            <a:r>
              <a:rPr lang="en-US" sz="1800" noProof="0" dirty="0"/>
              <a:t> </a:t>
            </a:r>
            <a:r>
              <a:rPr lang="en-US" sz="1800" b="1" i="1" noProof="0" dirty="0"/>
              <a:t>c</a:t>
            </a:r>
            <a:r>
              <a:rPr lang="en-US" sz="1800" i="1" baseline="-25000" noProof="0" dirty="0"/>
              <a:t>i</a:t>
            </a:r>
            <a:endParaRPr lang="en-US" sz="18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noProof="0" dirty="0"/>
              <a:t>Output gate</a:t>
            </a:r>
            <a:r>
              <a:rPr lang="en-US" sz="1800" noProof="0" dirty="0"/>
              <a:t>: decides which parts of the </a:t>
            </a:r>
            <a:r>
              <a:rPr lang="en-US" sz="1800" dirty="0"/>
              <a:t>context vector</a:t>
            </a:r>
            <a:r>
              <a:rPr lang="en-US" sz="1800" noProof="0" dirty="0"/>
              <a:t> should be copied to the current hidden state</a:t>
            </a:r>
            <a:endParaRPr lang="en-US" sz="1800" noProof="0" dirty="0">
              <a:ea typeface="Calibri"/>
              <a:cs typeface="Calibri"/>
            </a:endParaRPr>
          </a:p>
          <a:p>
            <a:pPr marL="360045" indent="-391795">
              <a:buFont typeface="Arial"/>
            </a:pPr>
            <a:r>
              <a:rPr lang="en-US" sz="2000" noProof="0" dirty="0"/>
              <a:t>Gate vectors</a:t>
            </a:r>
            <a:r>
              <a:rPr lang="en-US" sz="2000" dirty="0"/>
              <a:t> </a:t>
            </a:r>
            <a:r>
              <a:rPr lang="en-US" sz="2000" noProof="0" dirty="0"/>
              <a:t>are computed from current input </a:t>
            </a:r>
            <a:r>
              <a:rPr lang="en-US" sz="2000" b="1" i="1" noProof="0" dirty="0"/>
              <a:t>x</a:t>
            </a:r>
            <a:r>
              <a:rPr lang="en-US" sz="2000" i="1" baseline="-25000" noProof="0" dirty="0"/>
              <a:t>i</a:t>
            </a:r>
            <a:r>
              <a:rPr lang="en-US" sz="2000" noProof="0" dirty="0"/>
              <a:t> and previous state </a:t>
            </a:r>
            <a:r>
              <a:rPr lang="en-US" sz="2000" b="1" i="1" noProof="0" dirty="0"/>
              <a:t>h</a:t>
            </a:r>
            <a:r>
              <a:rPr lang="en-US" sz="2000" i="1" baseline="-25000" noProof="0" dirty="0"/>
              <a:t>i-1</a:t>
            </a:r>
            <a:endParaRPr lang="en-US" sz="2000" i="1" baseline="-250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Let's look at this circuit in more detail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9F7B-DE8D-3DD0-7631-2A953227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F66A9-2C53-253A-0957-6B904605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684000" y="476672"/>
            <a:ext cx="6026276" cy="584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4364" tIns="42171" rIns="84364" bIns="42171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An LSTM Unit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8FE6D4A-19A1-6114-39BE-D39BD8A1BD50}"/>
              </a:ext>
            </a:extLst>
          </p:cNvPr>
          <p:cNvSpPr/>
          <p:nvPr/>
        </p:nvSpPr>
        <p:spPr>
          <a:xfrm>
            <a:off x="2657092" y="1118267"/>
            <a:ext cx="3403091" cy="352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A31E9FC-D8A7-B12F-E8E4-F747B7B48E00}"/>
              </a:ext>
            </a:extLst>
          </p:cNvPr>
          <p:cNvSpPr txBox="1"/>
          <p:nvPr/>
        </p:nvSpPr>
        <p:spPr>
          <a:xfrm>
            <a:off x="2297175" y="2332447"/>
            <a:ext cx="34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1200" cap="none" spc="-7" normalizeH="0" baseline="13888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t-1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1ADFC9B-2598-9BD3-03D1-0FE2CCCB005F}"/>
              </a:ext>
            </a:extLst>
          </p:cNvPr>
          <p:cNvSpPr txBox="1"/>
          <p:nvPr/>
        </p:nvSpPr>
        <p:spPr>
          <a:xfrm>
            <a:off x="2285872" y="3338288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1200" cap="none" spc="-7" normalizeH="0" baseline="13888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t-1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1AE8212-1D3C-E230-9BAB-84A8068D9248}"/>
              </a:ext>
            </a:extLst>
          </p:cNvPr>
          <p:cNvSpPr txBox="1"/>
          <p:nvPr/>
        </p:nvSpPr>
        <p:spPr>
          <a:xfrm>
            <a:off x="6055866" y="2217259"/>
            <a:ext cx="22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0" u="none" strike="noStrike" kern="1200" cap="none" spc="-7" normalizeH="0" baseline="-2083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55489FC-1E47-0E7D-15D2-F08F74E673BC}"/>
              </a:ext>
            </a:extLst>
          </p:cNvPr>
          <p:cNvSpPr txBox="1"/>
          <p:nvPr/>
        </p:nvSpPr>
        <p:spPr>
          <a:xfrm>
            <a:off x="6055866" y="3314792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800" b="0" i="0" u="none" strike="noStrike" kern="1200" cap="none" spc="-7" normalizeH="0" baseline="-2083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24D1D7F3-E1CB-D6D1-ABB1-4F46DED9485D}"/>
              </a:ext>
            </a:extLst>
          </p:cNvPr>
          <p:cNvSpPr txBox="1"/>
          <p:nvPr/>
        </p:nvSpPr>
        <p:spPr>
          <a:xfrm>
            <a:off x="3350640" y="2817333"/>
            <a:ext cx="80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</a:t>
            </a: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1DCC6C28-68CA-8B5D-E8E4-D468E84C3FD2}"/>
              </a:ext>
            </a:extLst>
          </p:cNvPr>
          <p:cNvSpPr txBox="1"/>
          <p:nvPr/>
        </p:nvSpPr>
        <p:spPr>
          <a:xfrm>
            <a:off x="3405503" y="2919442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726CD775-1C2A-5935-ABD9-1ABE9FC67212}"/>
              </a:ext>
            </a:extLst>
          </p:cNvPr>
          <p:cNvSpPr txBox="1"/>
          <p:nvPr/>
        </p:nvSpPr>
        <p:spPr>
          <a:xfrm>
            <a:off x="3787011" y="2696302"/>
            <a:ext cx="157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350" b="0" i="0" u="none" strike="noStrike" kern="1200" cap="none" spc="7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350" b="0" i="0" u="none" strike="noStrike" kern="1200" cap="none" spc="0" normalizeH="0" baseline="-216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31274DCD-8904-4F24-91B6-5B7463FAEF78}"/>
              </a:ext>
            </a:extLst>
          </p:cNvPr>
          <p:cNvSpPr txBox="1"/>
          <p:nvPr/>
        </p:nvSpPr>
        <p:spPr>
          <a:xfrm>
            <a:off x="4698998" y="2697826"/>
            <a:ext cx="2108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350" b="0" i="0" u="none" strike="noStrike" kern="1200" cap="none" spc="7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350" b="0" i="0" u="none" strike="noStrike" kern="1200" cap="none" spc="0" normalizeH="0" baseline="-216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F0C2E4F2-1746-F187-A61B-18A7D2F6233C}"/>
              </a:ext>
            </a:extLst>
          </p:cNvPr>
          <p:cNvSpPr txBox="1"/>
          <p:nvPr/>
        </p:nvSpPr>
        <p:spPr>
          <a:xfrm>
            <a:off x="4630419" y="2156807"/>
            <a:ext cx="19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350" b="0" i="0" u="none" strike="noStrike" kern="1200" cap="none" spc="0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163CC0D6-687D-CC72-AC4B-1498B22597C3}"/>
              </a:ext>
            </a:extLst>
          </p:cNvPr>
          <p:cNvSpPr txBox="1"/>
          <p:nvPr/>
        </p:nvSpPr>
        <p:spPr>
          <a:xfrm>
            <a:off x="4393055" y="3014565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3722CA0E-0353-DBCE-8FCD-7439C98957DF}"/>
              </a:ext>
            </a:extLst>
          </p:cNvPr>
          <p:cNvSpPr txBox="1"/>
          <p:nvPr/>
        </p:nvSpPr>
        <p:spPr>
          <a:xfrm>
            <a:off x="4292979" y="2861911"/>
            <a:ext cx="151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~</a:t>
            </a:r>
            <a:r>
              <a:rPr kumimoji="0" sz="2100" b="0" i="0" u="none" strike="noStrike" kern="1200" cap="none" spc="-525" normalizeH="0" baseline="-1587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endParaRPr kumimoji="0" sz="210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4" name="object 16">
            <a:extLst>
              <a:ext uri="{FF2B5EF4-FFF2-40B4-BE49-F238E27FC236}">
                <a16:creationId xmlns:a16="http://schemas.microsoft.com/office/drawing/2014/main" id="{7290787A-B38A-5517-8696-D665B47D451B}"/>
              </a:ext>
            </a:extLst>
          </p:cNvPr>
          <p:cNvGrpSpPr/>
          <p:nvPr/>
        </p:nvGrpSpPr>
        <p:grpSpPr>
          <a:xfrm>
            <a:off x="3635578" y="4968449"/>
            <a:ext cx="4764405" cy="856615"/>
            <a:chOff x="102107" y="5573267"/>
            <a:chExt cx="4764405" cy="856615"/>
          </a:xfrm>
        </p:grpSpPr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33502803-ADF9-3CA6-937D-43FFD86E6275}"/>
                </a:ext>
              </a:extLst>
            </p:cNvPr>
            <p:cNvSpPr/>
            <p:nvPr/>
          </p:nvSpPr>
          <p:spPr>
            <a:xfrm>
              <a:off x="175321" y="5664857"/>
              <a:ext cx="4594714" cy="6733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98EDA814-FE0B-1B96-E711-F10514C42B4B}"/>
                </a:ext>
              </a:extLst>
            </p:cNvPr>
            <p:cNvSpPr/>
            <p:nvPr/>
          </p:nvSpPr>
          <p:spPr>
            <a:xfrm>
              <a:off x="106679" y="5577839"/>
              <a:ext cx="4754880" cy="847725"/>
            </a:xfrm>
            <a:custGeom>
              <a:avLst/>
              <a:gdLst/>
              <a:ahLst/>
              <a:cxnLst/>
              <a:rect l="l" t="t" r="r" b="b"/>
              <a:pathLst>
                <a:path w="4754880" h="847725">
                  <a:moveTo>
                    <a:pt x="0" y="847344"/>
                  </a:moveTo>
                  <a:lnTo>
                    <a:pt x="4754880" y="847344"/>
                  </a:lnTo>
                  <a:lnTo>
                    <a:pt x="4754880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19">
            <a:extLst>
              <a:ext uri="{FF2B5EF4-FFF2-40B4-BE49-F238E27FC236}">
                <a16:creationId xmlns:a16="http://schemas.microsoft.com/office/drawing/2014/main" id="{B8C1B6D5-9087-E736-A1CA-135F3D36AF32}"/>
              </a:ext>
            </a:extLst>
          </p:cNvPr>
          <p:cNvSpPr txBox="1"/>
          <p:nvPr/>
        </p:nvSpPr>
        <p:spPr>
          <a:xfrm>
            <a:off x="266699" y="2886295"/>
            <a:ext cx="1423670" cy="58547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61620" marR="165100" lvl="0" indent="-9144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forget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2E5BF58F-5A9D-EE28-FD3A-3E5F24E310D6}"/>
              </a:ext>
            </a:extLst>
          </p:cNvPr>
          <p:cNvSpPr/>
          <p:nvPr/>
        </p:nvSpPr>
        <p:spPr>
          <a:xfrm>
            <a:off x="1689352" y="3168997"/>
            <a:ext cx="1465580" cy="152400"/>
          </a:xfrm>
          <a:custGeom>
            <a:avLst/>
            <a:gdLst/>
            <a:ahLst/>
            <a:cxnLst/>
            <a:rect l="l" t="t" r="r" b="b"/>
            <a:pathLst>
              <a:path w="1465580" h="152400">
                <a:moveTo>
                  <a:pt x="1392301" y="76326"/>
                </a:moveTo>
                <a:lnTo>
                  <a:pt x="1390187" y="104458"/>
                </a:lnTo>
                <a:lnTo>
                  <a:pt x="1402842" y="105409"/>
                </a:lnTo>
                <a:lnTo>
                  <a:pt x="1401318" y="125221"/>
                </a:lnTo>
                <a:lnTo>
                  <a:pt x="1388627" y="125221"/>
                </a:lnTo>
                <a:lnTo>
                  <a:pt x="1386586" y="152399"/>
                </a:lnTo>
                <a:lnTo>
                  <a:pt x="1452772" y="125221"/>
                </a:lnTo>
                <a:lnTo>
                  <a:pt x="1401318" y="125221"/>
                </a:lnTo>
                <a:lnTo>
                  <a:pt x="1388699" y="124272"/>
                </a:lnTo>
                <a:lnTo>
                  <a:pt x="1455084" y="124272"/>
                </a:lnTo>
                <a:lnTo>
                  <a:pt x="1465453" y="120014"/>
                </a:lnTo>
                <a:lnTo>
                  <a:pt x="1392301" y="76326"/>
                </a:lnTo>
                <a:close/>
              </a:path>
              <a:path w="1465580" h="152400">
                <a:moveTo>
                  <a:pt x="1390187" y="104458"/>
                </a:moveTo>
                <a:lnTo>
                  <a:pt x="1388699" y="124272"/>
                </a:lnTo>
                <a:lnTo>
                  <a:pt x="1401318" y="125221"/>
                </a:lnTo>
                <a:lnTo>
                  <a:pt x="1402842" y="105409"/>
                </a:lnTo>
                <a:lnTo>
                  <a:pt x="1390187" y="104458"/>
                </a:lnTo>
                <a:close/>
              </a:path>
              <a:path w="1465580" h="152400">
                <a:moveTo>
                  <a:pt x="1524" y="0"/>
                </a:moveTo>
                <a:lnTo>
                  <a:pt x="0" y="19812"/>
                </a:lnTo>
                <a:lnTo>
                  <a:pt x="1388699" y="124272"/>
                </a:lnTo>
                <a:lnTo>
                  <a:pt x="1390187" y="104458"/>
                </a:lnTo>
                <a:lnTo>
                  <a:pt x="1524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26B6331-3208-6E4D-685F-F4B7769565B3}"/>
              </a:ext>
            </a:extLst>
          </p:cNvPr>
          <p:cNvSpPr txBox="1"/>
          <p:nvPr/>
        </p:nvSpPr>
        <p:spPr>
          <a:xfrm>
            <a:off x="266699" y="1799683"/>
            <a:ext cx="1423670" cy="58420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9939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Forget</a:t>
            </a:r>
            <a:r>
              <a:rPr kumimoji="0" sz="1600" b="0" i="0" u="none" strike="noStrike" kern="1200" cap="none" spc="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2987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0BD358B-F491-7F61-0F78-BEE833218C5A}"/>
              </a:ext>
            </a:extLst>
          </p:cNvPr>
          <p:cNvSpPr/>
          <p:nvPr/>
        </p:nvSpPr>
        <p:spPr>
          <a:xfrm>
            <a:off x="1688336" y="2082511"/>
            <a:ext cx="1563370" cy="320675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192" y="292969"/>
                </a:moveTo>
                <a:lnTo>
                  <a:pt x="1481074" y="320675"/>
                </a:lnTo>
                <a:lnTo>
                  <a:pt x="1562989" y="296925"/>
                </a:lnTo>
                <a:lnTo>
                  <a:pt x="1560793" y="295275"/>
                </a:lnTo>
                <a:lnTo>
                  <a:pt x="1498727" y="295275"/>
                </a:lnTo>
                <a:lnTo>
                  <a:pt x="1486192" y="292969"/>
                </a:lnTo>
                <a:close/>
              </a:path>
              <a:path w="1563370" h="320675">
                <a:moveTo>
                  <a:pt x="1489803" y="273421"/>
                </a:moveTo>
                <a:lnTo>
                  <a:pt x="1486192" y="292969"/>
                </a:lnTo>
                <a:lnTo>
                  <a:pt x="1498727" y="295275"/>
                </a:lnTo>
                <a:lnTo>
                  <a:pt x="1502283" y="275716"/>
                </a:lnTo>
                <a:lnTo>
                  <a:pt x="1489803" y="273421"/>
                </a:lnTo>
                <a:close/>
              </a:path>
              <a:path w="1563370" h="320675">
                <a:moveTo>
                  <a:pt x="1494917" y="245745"/>
                </a:moveTo>
                <a:lnTo>
                  <a:pt x="1489803" y="273421"/>
                </a:lnTo>
                <a:lnTo>
                  <a:pt x="1502283" y="275716"/>
                </a:lnTo>
                <a:lnTo>
                  <a:pt x="1498727" y="295275"/>
                </a:lnTo>
                <a:lnTo>
                  <a:pt x="1560793" y="295275"/>
                </a:lnTo>
                <a:lnTo>
                  <a:pt x="1494917" y="245745"/>
                </a:lnTo>
                <a:close/>
              </a:path>
              <a:path w="1563370" h="320675">
                <a:moveTo>
                  <a:pt x="3556" y="0"/>
                </a:moveTo>
                <a:lnTo>
                  <a:pt x="0" y="19558"/>
                </a:lnTo>
                <a:lnTo>
                  <a:pt x="1486192" y="292969"/>
                </a:lnTo>
                <a:lnTo>
                  <a:pt x="1489803" y="273421"/>
                </a:lnTo>
                <a:lnTo>
                  <a:pt x="355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AB7D5261-EE6E-41AD-72CF-09F18AB57A77}"/>
              </a:ext>
            </a:extLst>
          </p:cNvPr>
          <p:cNvSpPr txBox="1"/>
          <p:nvPr/>
        </p:nvSpPr>
        <p:spPr>
          <a:xfrm>
            <a:off x="635506" y="4196934"/>
            <a:ext cx="1423670" cy="58547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92100" marR="165100" lvl="0" indent="-12192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input</a:t>
            </a:r>
            <a:r>
              <a:rPr kumimoji="0" sz="1600" b="0" i="0" u="none" strike="noStrike" kern="1200" cap="none" spc="-4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0947F687-9AC1-CA23-B187-13994E5E56BB}"/>
              </a:ext>
            </a:extLst>
          </p:cNvPr>
          <p:cNvSpPr/>
          <p:nvPr/>
        </p:nvSpPr>
        <p:spPr>
          <a:xfrm>
            <a:off x="2053335" y="3396834"/>
            <a:ext cx="1583690" cy="1101090"/>
          </a:xfrm>
          <a:custGeom>
            <a:avLst/>
            <a:gdLst/>
            <a:ahLst/>
            <a:cxnLst/>
            <a:rect l="l" t="t" r="r" b="b"/>
            <a:pathLst>
              <a:path w="1583689" h="1101089">
                <a:moveTo>
                  <a:pt x="1514893" y="35253"/>
                </a:moveTo>
                <a:lnTo>
                  <a:pt x="0" y="1084452"/>
                </a:lnTo>
                <a:lnTo>
                  <a:pt x="11175" y="1100835"/>
                </a:lnTo>
                <a:lnTo>
                  <a:pt x="1526156" y="51537"/>
                </a:lnTo>
                <a:lnTo>
                  <a:pt x="1514893" y="35253"/>
                </a:lnTo>
                <a:close/>
              </a:path>
              <a:path w="1583689" h="1101089">
                <a:moveTo>
                  <a:pt x="1567764" y="28066"/>
                </a:moveTo>
                <a:lnTo>
                  <a:pt x="1525269" y="28066"/>
                </a:lnTo>
                <a:lnTo>
                  <a:pt x="1536573" y="44322"/>
                </a:lnTo>
                <a:lnTo>
                  <a:pt x="1526156" y="51537"/>
                </a:lnTo>
                <a:lnTo>
                  <a:pt x="1542161" y="74675"/>
                </a:lnTo>
                <a:lnTo>
                  <a:pt x="1567764" y="28066"/>
                </a:lnTo>
                <a:close/>
              </a:path>
              <a:path w="1583689" h="1101089">
                <a:moveTo>
                  <a:pt x="1525269" y="28066"/>
                </a:moveTo>
                <a:lnTo>
                  <a:pt x="1514893" y="35253"/>
                </a:lnTo>
                <a:lnTo>
                  <a:pt x="1526156" y="51537"/>
                </a:lnTo>
                <a:lnTo>
                  <a:pt x="1536573" y="44322"/>
                </a:lnTo>
                <a:lnTo>
                  <a:pt x="1525269" y="28066"/>
                </a:lnTo>
                <a:close/>
              </a:path>
              <a:path w="1583689" h="1101089">
                <a:moveTo>
                  <a:pt x="1583181" y="0"/>
                </a:moveTo>
                <a:lnTo>
                  <a:pt x="1498853" y="12064"/>
                </a:lnTo>
                <a:lnTo>
                  <a:pt x="1514893" y="35253"/>
                </a:lnTo>
                <a:lnTo>
                  <a:pt x="1525269" y="28066"/>
                </a:lnTo>
                <a:lnTo>
                  <a:pt x="1567764" y="28066"/>
                </a:lnTo>
                <a:lnTo>
                  <a:pt x="1583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92F181CB-7E73-C8B9-99E5-BD60A11EB16E}"/>
              </a:ext>
            </a:extLst>
          </p:cNvPr>
          <p:cNvSpPr txBox="1"/>
          <p:nvPr/>
        </p:nvSpPr>
        <p:spPr>
          <a:xfrm>
            <a:off x="3729227" y="4196934"/>
            <a:ext cx="1626235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1445" marR="127000" lvl="0" indent="13970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 the  new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-4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46AED74B-2B88-ADE5-A6BB-0950701372FA}"/>
              </a:ext>
            </a:extLst>
          </p:cNvPr>
          <p:cNvSpPr/>
          <p:nvPr/>
        </p:nvSpPr>
        <p:spPr>
          <a:xfrm>
            <a:off x="4306696" y="3389215"/>
            <a:ext cx="245110" cy="810895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6381" y="70989"/>
                </a:moveTo>
                <a:lnTo>
                  <a:pt x="27205" y="76189"/>
                </a:lnTo>
                <a:lnTo>
                  <a:pt x="225805" y="810387"/>
                </a:lnTo>
                <a:lnTo>
                  <a:pt x="244855" y="805307"/>
                </a:lnTo>
                <a:lnTo>
                  <a:pt x="46381" y="70989"/>
                </a:lnTo>
                <a:close/>
              </a:path>
              <a:path w="245110" h="810895">
                <a:moveTo>
                  <a:pt x="16890" y="0"/>
                </a:moveTo>
                <a:lnTo>
                  <a:pt x="0" y="83566"/>
                </a:lnTo>
                <a:lnTo>
                  <a:pt x="27205" y="76189"/>
                </a:lnTo>
                <a:lnTo>
                  <a:pt x="23875" y="63881"/>
                </a:lnTo>
                <a:lnTo>
                  <a:pt x="43052" y="58674"/>
                </a:lnTo>
                <a:lnTo>
                  <a:pt x="69123" y="58674"/>
                </a:lnTo>
                <a:lnTo>
                  <a:pt x="16890" y="0"/>
                </a:lnTo>
                <a:close/>
              </a:path>
              <a:path w="245110" h="810895">
                <a:moveTo>
                  <a:pt x="43052" y="58674"/>
                </a:moveTo>
                <a:lnTo>
                  <a:pt x="23875" y="63881"/>
                </a:lnTo>
                <a:lnTo>
                  <a:pt x="27205" y="76189"/>
                </a:lnTo>
                <a:lnTo>
                  <a:pt x="46381" y="70989"/>
                </a:lnTo>
                <a:lnTo>
                  <a:pt x="43052" y="58674"/>
                </a:lnTo>
                <a:close/>
              </a:path>
              <a:path w="245110" h="810895">
                <a:moveTo>
                  <a:pt x="69123" y="58674"/>
                </a:moveTo>
                <a:lnTo>
                  <a:pt x="43052" y="58674"/>
                </a:lnTo>
                <a:lnTo>
                  <a:pt x="46381" y="70989"/>
                </a:lnTo>
                <a:lnTo>
                  <a:pt x="73532" y="63627"/>
                </a:lnTo>
                <a:lnTo>
                  <a:pt x="69123" y="5867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7BCF1779-902D-13E4-7A9F-24E3B3A70AA7}"/>
              </a:ext>
            </a:extLst>
          </p:cNvPr>
          <p:cNvSpPr txBox="1"/>
          <p:nvPr/>
        </p:nvSpPr>
        <p:spPr>
          <a:xfrm>
            <a:off x="5949695" y="4196934"/>
            <a:ext cx="1402080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17170" marR="154940" lvl="0" indent="-58419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output</a:t>
            </a:r>
            <a:r>
              <a:rPr kumimoji="0" sz="1600" b="0" i="0" u="none" strike="noStrike" kern="1200" cap="none" spc="-2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9767FBCA-2080-1FD4-9698-C978B00871A9}"/>
              </a:ext>
            </a:extLst>
          </p:cNvPr>
          <p:cNvSpPr/>
          <p:nvPr/>
        </p:nvSpPr>
        <p:spPr>
          <a:xfrm>
            <a:off x="4814315" y="3385023"/>
            <a:ext cx="1839595" cy="821055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712" y="25810"/>
                </a:moveTo>
                <a:lnTo>
                  <a:pt x="65708" y="43969"/>
                </a:lnTo>
                <a:lnTo>
                  <a:pt x="1831593" y="821055"/>
                </a:lnTo>
                <a:lnTo>
                  <a:pt x="1839594" y="803020"/>
                </a:lnTo>
                <a:lnTo>
                  <a:pt x="73712" y="25810"/>
                </a:lnTo>
                <a:close/>
              </a:path>
              <a:path w="1839595" h="821054">
                <a:moveTo>
                  <a:pt x="85089" y="0"/>
                </a:moveTo>
                <a:lnTo>
                  <a:pt x="0" y="4190"/>
                </a:lnTo>
                <a:lnTo>
                  <a:pt x="54356" y="69722"/>
                </a:lnTo>
                <a:lnTo>
                  <a:pt x="65708" y="43969"/>
                </a:lnTo>
                <a:lnTo>
                  <a:pt x="54101" y="38862"/>
                </a:lnTo>
                <a:lnTo>
                  <a:pt x="62102" y="20700"/>
                </a:lnTo>
                <a:lnTo>
                  <a:pt x="75964" y="20700"/>
                </a:lnTo>
                <a:lnTo>
                  <a:pt x="85089" y="0"/>
                </a:lnTo>
                <a:close/>
              </a:path>
              <a:path w="1839595" h="821054">
                <a:moveTo>
                  <a:pt x="62102" y="20700"/>
                </a:moveTo>
                <a:lnTo>
                  <a:pt x="54101" y="38862"/>
                </a:lnTo>
                <a:lnTo>
                  <a:pt x="65708" y="43969"/>
                </a:lnTo>
                <a:lnTo>
                  <a:pt x="73712" y="25810"/>
                </a:lnTo>
                <a:lnTo>
                  <a:pt x="62102" y="20700"/>
                </a:lnTo>
                <a:close/>
              </a:path>
              <a:path w="1839595" h="821054">
                <a:moveTo>
                  <a:pt x="75964" y="20700"/>
                </a:moveTo>
                <a:lnTo>
                  <a:pt x="62102" y="20700"/>
                </a:lnTo>
                <a:lnTo>
                  <a:pt x="73712" y="25810"/>
                </a:lnTo>
                <a:lnTo>
                  <a:pt x="75964" y="207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31880B4B-6533-DE1A-883D-6BE21EF38F7A}"/>
              </a:ext>
            </a:extLst>
          </p:cNvPr>
          <p:cNvSpPr txBox="1"/>
          <p:nvPr/>
        </p:nvSpPr>
        <p:spPr>
          <a:xfrm>
            <a:off x="1911095" y="1251043"/>
            <a:ext cx="2682240" cy="338455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Write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some new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6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63D7AEB3-A19B-4C20-F71C-43E5ADB9380B}"/>
              </a:ext>
            </a:extLst>
          </p:cNvPr>
          <p:cNvSpPr/>
          <p:nvPr/>
        </p:nvSpPr>
        <p:spPr>
          <a:xfrm>
            <a:off x="3246119" y="1584671"/>
            <a:ext cx="3414395" cy="1438910"/>
          </a:xfrm>
          <a:custGeom>
            <a:avLst/>
            <a:gdLst/>
            <a:ahLst/>
            <a:cxnLst/>
            <a:rect l="l" t="t" r="r" b="b"/>
            <a:pathLst>
              <a:path w="3414395" h="1438910">
                <a:moveTo>
                  <a:pt x="966216" y="764286"/>
                </a:moveTo>
                <a:lnTo>
                  <a:pt x="951369" y="732790"/>
                </a:lnTo>
                <a:lnTo>
                  <a:pt x="929894" y="687197"/>
                </a:lnTo>
                <a:lnTo>
                  <a:pt x="912456" y="709371"/>
                </a:lnTo>
                <a:lnTo>
                  <a:pt x="12192" y="0"/>
                </a:lnTo>
                <a:lnTo>
                  <a:pt x="0" y="15494"/>
                </a:lnTo>
                <a:lnTo>
                  <a:pt x="900226" y="724941"/>
                </a:lnTo>
                <a:lnTo>
                  <a:pt x="882777" y="747141"/>
                </a:lnTo>
                <a:lnTo>
                  <a:pt x="966216" y="764286"/>
                </a:lnTo>
                <a:close/>
              </a:path>
              <a:path w="3414395" h="1438910">
                <a:moveTo>
                  <a:pt x="3414255" y="1418971"/>
                </a:moveTo>
                <a:lnTo>
                  <a:pt x="2099170" y="1256944"/>
                </a:lnTo>
                <a:lnTo>
                  <a:pt x="2099360" y="1255395"/>
                </a:lnTo>
                <a:lnTo>
                  <a:pt x="2102612" y="1228979"/>
                </a:lnTo>
                <a:lnTo>
                  <a:pt x="2022348" y="1257427"/>
                </a:lnTo>
                <a:lnTo>
                  <a:pt x="2093341" y="1304544"/>
                </a:lnTo>
                <a:lnTo>
                  <a:pt x="2096757" y="1276629"/>
                </a:lnTo>
                <a:lnTo>
                  <a:pt x="3411855" y="1438656"/>
                </a:lnTo>
                <a:lnTo>
                  <a:pt x="3414255" y="1418971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82E93F10-2CD7-7160-F8E1-6AE43BC9D166}"/>
              </a:ext>
            </a:extLst>
          </p:cNvPr>
          <p:cNvSpPr txBox="1"/>
          <p:nvPr/>
        </p:nvSpPr>
        <p:spPr>
          <a:xfrm>
            <a:off x="6659879" y="2720179"/>
            <a:ext cx="2357755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94335" marR="125095" lvl="0" indent="-26416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Output some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 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hidden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BE6-DF44-207A-D5A1-EE760D05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704D1-DF3B-10CB-BB2B-403FFEE4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2340F-9F4C-4BDD-7DC1-B7E2D3067CC5}"/>
              </a:ext>
            </a:extLst>
          </p:cNvPr>
          <p:cNvSpPr txBox="1"/>
          <p:nvPr/>
        </p:nvSpPr>
        <p:spPr>
          <a:xfrm>
            <a:off x="7092462" y="5842000"/>
            <a:ext cx="11820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  <a:hlinkClick r:id="rId5"/>
              </a:rPr>
              <a:t>Image source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7064A-50EA-5838-4786-6636B65BCACE}"/>
              </a:ext>
            </a:extLst>
          </p:cNvPr>
          <p:cNvSpPr txBox="1"/>
          <p:nvPr/>
        </p:nvSpPr>
        <p:spPr>
          <a:xfrm>
            <a:off x="6761494" y="5604085"/>
            <a:ext cx="6689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ea typeface="Calibri"/>
                <a:cs typeface="Calibri"/>
              </a:rPr>
              <a:t>/Add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982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/>
              <a:t>Gates: Common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732769"/>
          </a:xfrm>
        </p:spPr>
        <p:txBody>
          <a:bodyPr/>
          <a:lstStyle/>
          <a:p>
            <a:r>
              <a:rPr lang="en-GB" sz="2000" dirty="0">
                <a:effectLst/>
              </a:rPr>
              <a:t>All gates consist of</a:t>
            </a:r>
            <a:r>
              <a:rPr lang="en-GB" sz="2000" dirty="0"/>
              <a:t>:</a:t>
            </a:r>
          </a:p>
          <a:p>
            <a:pPr lvl="1">
              <a:buChar char="•"/>
            </a:pPr>
            <a:r>
              <a:rPr lang="en-GB" sz="1800" dirty="0"/>
              <a:t>A </a:t>
            </a:r>
            <a:r>
              <a:rPr lang="en-GB" sz="1800" b="1" dirty="0"/>
              <a:t>linear layer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A </a:t>
            </a:r>
            <a:r>
              <a:rPr lang="en-GB" sz="1800" b="1" dirty="0"/>
              <a:t>sigmoid</a:t>
            </a:r>
            <a:r>
              <a:rPr lang="en-GB" sz="1800" b="1" dirty="0">
                <a:effectLst/>
              </a:rPr>
              <a:t> activation function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An </a:t>
            </a:r>
            <a:r>
              <a:rPr lang="en-GB" sz="1800" b="1" dirty="0"/>
              <a:t>element-wise (Hadamard)</a:t>
            </a:r>
            <a:r>
              <a:rPr lang="en-GB" sz="1800" b="1" dirty="0">
                <a:effectLst/>
              </a:rPr>
              <a:t> </a:t>
            </a:r>
            <a:r>
              <a:rPr lang="en-GB" sz="1800" b="1" dirty="0"/>
              <a:t>product</a:t>
            </a:r>
            <a:r>
              <a:rPr lang="en-GB" sz="1800" b="1" dirty="0">
                <a:solidFill>
                  <a:srgbClr val="FFC000"/>
                </a:solidFill>
                <a:effectLst/>
              </a:rPr>
              <a:t> </a:t>
            </a:r>
            <a:r>
              <a:rPr lang="en-GB" sz="1800" dirty="0">
                <a:effectLst/>
              </a:rPr>
              <a:t>with the layer being gated</a:t>
            </a:r>
            <a:endParaRPr lang="en-GB" sz="1800">
              <a:effectLst/>
              <a:ea typeface="Calibri"/>
              <a:cs typeface="Calibri"/>
            </a:endParaRPr>
          </a:p>
          <a:p>
            <a:r>
              <a:rPr lang="en-GB" sz="2000" dirty="0"/>
              <a:t>The </a:t>
            </a:r>
            <a:r>
              <a:rPr lang="en-GB" sz="2000" b="1" dirty="0"/>
              <a:t>sigmoid</a:t>
            </a:r>
            <a:r>
              <a:rPr lang="en-GB" sz="2000" b="1" dirty="0">
                <a:effectLst/>
              </a:rPr>
              <a:t> function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projects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its inputs to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the real interval [0, 1]</a:t>
            </a:r>
          </a:p>
          <a:p>
            <a:r>
              <a:rPr lang="en-GB" sz="2000" b="1" dirty="0">
                <a:effectLst/>
              </a:rPr>
              <a:t>Combined with </a:t>
            </a:r>
            <a:r>
              <a:rPr lang="en-GB" sz="2000" b="1" dirty="0"/>
              <a:t>element-wise product</a:t>
            </a:r>
            <a:r>
              <a:rPr lang="en-GB" sz="2000" dirty="0"/>
              <a:t>, it</a:t>
            </a:r>
            <a:r>
              <a:rPr lang="en-GB" sz="2000" dirty="0">
                <a:effectLst/>
              </a:rPr>
              <a:t> acts </a:t>
            </a:r>
            <a:r>
              <a:rPr lang="en-GB" sz="2000" dirty="0"/>
              <a:t>as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a</a:t>
            </a:r>
            <a:r>
              <a:rPr lang="en-GB" sz="2000" dirty="0">
                <a:effectLst/>
              </a:rPr>
              <a:t> </a:t>
            </a:r>
            <a:r>
              <a:rPr lang="en-GB" sz="2000" b="1" dirty="0"/>
              <a:t>soft</a:t>
            </a:r>
            <a:r>
              <a:rPr lang="en-GB" sz="2000" dirty="0"/>
              <a:t> </a:t>
            </a:r>
            <a:r>
              <a:rPr lang="en-GB" sz="2000" b="1">
                <a:effectLst/>
              </a:rPr>
              <a:t>binary mask</a:t>
            </a:r>
            <a:r>
              <a:rPr lang="en-GB" sz="2000"/>
              <a:t> </a:t>
            </a:r>
            <a:endParaRPr lang="en-GB" sz="2000">
              <a:effectLst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ffectLst/>
              </a:rPr>
              <a:t>Values in the layer being gated that align with values near 1 in the mask are </a:t>
            </a:r>
            <a:r>
              <a:rPr lang="en-GB" sz="1800" i="1" dirty="0">
                <a:effectLst/>
              </a:rPr>
              <a:t>passed through nearly unchanged</a:t>
            </a:r>
            <a:endParaRPr lang="en-GB" sz="1800" i="1" dirty="0">
              <a:effectLst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V</a:t>
            </a:r>
            <a:r>
              <a:rPr lang="en-GB" sz="1800" dirty="0">
                <a:effectLst/>
              </a:rPr>
              <a:t>alues </a:t>
            </a:r>
            <a:r>
              <a:rPr lang="en-GB" sz="1800" dirty="0"/>
              <a:t>aligned with components of the mask that are closer to zero corresponding</a:t>
            </a:r>
            <a:r>
              <a:rPr lang="en-GB" sz="1800" dirty="0">
                <a:effectLst/>
              </a:rPr>
              <a:t> are </a:t>
            </a:r>
            <a:r>
              <a:rPr lang="en-GB" sz="1800" i="1" dirty="0">
                <a:effectLst/>
              </a:rPr>
              <a:t>essentially erased</a:t>
            </a:r>
            <a:r>
              <a:rPr lang="en-GB" sz="1800" dirty="0"/>
              <a:t> </a:t>
            </a:r>
            <a:endParaRPr lang="en-GB" sz="18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47215D-5133-5332-5489-9015AA06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467124"/>
          </a:xfrm>
        </p:spPr>
        <p:txBody>
          <a:bodyPr/>
          <a:lstStyle/>
          <a:p>
            <a:r>
              <a:rPr lang="en-US" dirty="0"/>
              <a:t>Forget 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9764A-3B69-B37D-EA9E-E06202C7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93491"/>
            <a:ext cx="7776000" cy="4722999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Role:</a:t>
            </a:r>
            <a:r>
              <a:rPr lang="en-GB" sz="2000" dirty="0">
                <a:ea typeface="Calibri"/>
                <a:cs typeface="Calibri"/>
              </a:rPr>
              <a:t> delete information from context that is no longer needed</a:t>
            </a:r>
            <a:endParaRPr lang="en-GB" sz="2000" dirty="0"/>
          </a:p>
          <a:p>
            <a:r>
              <a:rPr lang="en-GB" sz="2000" dirty="0"/>
              <a:t>How?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Mask </a:t>
            </a:r>
            <a:r>
              <a:rPr lang="en-GB" sz="1800" b="1" dirty="0"/>
              <a:t>f</a:t>
            </a:r>
            <a:r>
              <a:rPr lang="en-GB" sz="1800" i="1" baseline="-25000" dirty="0"/>
              <a:t>t</a:t>
            </a:r>
            <a:r>
              <a:rPr lang="en-GB" sz="1800" dirty="0"/>
              <a:t> is created by adding up transformed versions of input and previous hidden step, then passed by a sigmoid function (</a:t>
            </a:r>
            <a:r>
              <a:rPr lang="en-GB" sz="1800" b="1" i="1" err="1"/>
              <a:t>W</a:t>
            </a:r>
            <a:r>
              <a:rPr lang="en-GB" sz="1800" i="1" baseline="-25000" err="1"/>
              <a:t>f</a:t>
            </a:r>
            <a:r>
              <a:rPr lang="en-GB" sz="1800" i="1" dirty="0"/>
              <a:t>, </a:t>
            </a:r>
            <a:r>
              <a:rPr lang="en-GB" sz="1800" b="1" i="1" err="1"/>
              <a:t>U</a:t>
            </a:r>
            <a:r>
              <a:rPr lang="en-GB" sz="1800" i="1" baseline="-25000" err="1"/>
              <a:t>f</a:t>
            </a:r>
            <a:r>
              <a:rPr lang="en-GB" sz="1800" dirty="0"/>
              <a:t> are parameters)</a:t>
            </a:r>
            <a:endParaRPr lang="en-GB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Mask</a:t>
            </a:r>
            <a:r>
              <a:rPr lang="en-GB" sz="1800" dirty="0">
                <a:effectLst/>
              </a:rPr>
              <a:t> is then multiplied element-wise </a:t>
            </a:r>
            <a:r>
              <a:rPr lang="en-GB" sz="1800" dirty="0"/>
              <a:t>by context</a:t>
            </a:r>
            <a:r>
              <a:rPr lang="en-GB" sz="1800" dirty="0">
                <a:effectLst/>
              </a:rPr>
              <a:t> vector</a:t>
            </a:r>
            <a:r>
              <a:rPr lang="en-GB" sz="1800" dirty="0"/>
              <a:t> </a:t>
            </a:r>
            <a:r>
              <a:rPr lang="en-GB" sz="1800" b="1" i="1" dirty="0"/>
              <a:t>c</a:t>
            </a:r>
            <a:r>
              <a:rPr lang="en-GB" sz="1800" i="1" baseline="-25000" dirty="0"/>
              <a:t>t-1</a:t>
            </a:r>
            <a:r>
              <a:rPr lang="en-GB" sz="1800" dirty="0">
                <a:effectLst/>
              </a:rPr>
              <a:t> to remove the information that is no longer required from</a:t>
            </a:r>
            <a:r>
              <a:rPr lang="en-GB" sz="1800" dirty="0"/>
              <a:t> context</a:t>
            </a:r>
            <a:endParaRPr lang="en-GB" sz="1800" dirty="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8D81C-B68B-06F3-22ED-4DDEE6F1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70" y="3124732"/>
            <a:ext cx="3825244" cy="13404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94891-C841-E478-CCCA-BD03481F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1A1EF9-A425-BB59-E712-2F063542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9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997E-97E5-4C79-C8F9-963FB688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38" y="584684"/>
            <a:ext cx="5459662" cy="506200"/>
          </a:xfrm>
        </p:spPr>
        <p:txBody>
          <a:bodyPr/>
          <a:lstStyle/>
          <a:p>
            <a:r>
              <a:rPr lang="en-US" dirty="0"/>
              <a:t>Input/Add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019-D2F7-F51D-1493-7CD42780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38" y="1064183"/>
            <a:ext cx="7756462" cy="4762076"/>
          </a:xfrm>
        </p:spPr>
        <p:txBody>
          <a:bodyPr/>
          <a:lstStyle/>
          <a:p>
            <a:r>
              <a:rPr lang="en-GB" sz="2000" dirty="0">
                <a:cs typeface="Calibri"/>
              </a:rPr>
              <a:t>First</a:t>
            </a:r>
            <a:r>
              <a:rPr lang="en-GB" sz="2000" dirty="0">
                <a:effectLst/>
                <a:cs typeface="Calibri"/>
              </a:rPr>
              <a:t> </a:t>
            </a:r>
            <a:r>
              <a:rPr lang="en-GB" sz="2000" dirty="0">
                <a:cs typeface="Calibri"/>
              </a:rPr>
              <a:t>we need to compute our hidden </a:t>
            </a:r>
            <a:r>
              <a:rPr lang="en-GB" sz="2000" dirty="0">
                <a:effectLst/>
                <a:cs typeface="Calibri"/>
              </a:rPr>
              <a:t>state</a:t>
            </a:r>
            <a:r>
              <a:rPr lang="en-GB" sz="2000" dirty="0">
                <a:cs typeface="Calibri"/>
              </a:rPr>
              <a:t>:</a:t>
            </a: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endParaRPr lang="en-GB" sz="2000" dirty="0">
              <a:cs typeface="Calibri"/>
            </a:endParaRPr>
          </a:p>
          <a:p>
            <a:r>
              <a:rPr lang="en-GB" sz="2000" b="1" dirty="0">
                <a:cs typeface="Calibri"/>
              </a:rPr>
              <a:t>Goal of Add Gate: </a:t>
            </a:r>
            <a:r>
              <a:rPr lang="en-GB" sz="2000" dirty="0">
                <a:cs typeface="Calibri"/>
              </a:rPr>
              <a:t>select information to add to current context</a:t>
            </a:r>
          </a:p>
          <a:p>
            <a:r>
              <a:rPr lang="en-GB" sz="2000" dirty="0">
                <a:cs typeface="Calibri"/>
              </a:rPr>
              <a:t>How?</a:t>
            </a:r>
            <a:endParaRPr lang="en-GB" sz="20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cs typeface="Calibri"/>
              </a:rPr>
              <a:t>Generate </a:t>
            </a:r>
            <a:r>
              <a:rPr lang="en-GB" sz="1800" dirty="0">
                <a:effectLst/>
                <a:cs typeface="Calibri"/>
              </a:rPr>
              <a:t>mask to select the information to add to the current context</a:t>
            </a:r>
            <a:r>
              <a:rPr lang="en-GB" sz="1800" dirty="0">
                <a:cs typeface="Calibri"/>
              </a:rPr>
              <a:t> </a:t>
            </a:r>
            <a:r>
              <a:rPr lang="en-GB" sz="1800" dirty="0">
                <a:ea typeface="+mn-lt"/>
                <a:cs typeface="+mn-lt"/>
              </a:rPr>
              <a:t>(</a:t>
            </a:r>
            <a:r>
              <a:rPr lang="en-GB" sz="1800" b="1" i="1" dirty="0">
                <a:ea typeface="+mn-lt"/>
                <a:cs typeface="+mn-lt"/>
              </a:rPr>
              <a:t>W</a:t>
            </a:r>
            <a:r>
              <a:rPr lang="en-GB" sz="1800" i="1" baseline="-25000" dirty="0">
                <a:ea typeface="+mn-lt"/>
                <a:cs typeface="+mn-lt"/>
              </a:rPr>
              <a:t>i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U</a:t>
            </a:r>
            <a:r>
              <a:rPr lang="en-GB" sz="1800" i="1" baseline="-25000" dirty="0">
                <a:ea typeface="+mn-lt"/>
                <a:cs typeface="+mn-lt"/>
              </a:rPr>
              <a:t>i</a:t>
            </a:r>
            <a:r>
              <a:rPr lang="en-GB" sz="1800" dirty="0">
                <a:ea typeface="+mn-lt"/>
                <a:cs typeface="+mn-lt"/>
              </a:rPr>
              <a:t> are parameters)</a:t>
            </a:r>
            <a:endParaRPr lang="en-GB" sz="1800">
              <a:effectLst/>
              <a:ea typeface="Calibri"/>
              <a:cs typeface="Calibri"/>
            </a:endParaRP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pPr lvl="1">
              <a:buChar char="•"/>
            </a:pPr>
            <a:endParaRPr lang="en-GB" sz="16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cs typeface="Calibri"/>
              </a:rPr>
              <a:t>Add this to the </a:t>
            </a:r>
            <a:r>
              <a:rPr lang="en-GB" sz="1800" dirty="0">
                <a:effectLst/>
              </a:rPr>
              <a:t>modified context vector to get the new context vector</a:t>
            </a:r>
            <a:r>
              <a:rPr lang="en-GB" sz="1800" dirty="0"/>
              <a:t> </a:t>
            </a:r>
            <a:endParaRPr lang="en-GB" sz="180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54F7-E27E-63C5-FF3D-89735D7C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502682"/>
            <a:ext cx="3661936" cy="67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649F3-83B5-C611-A106-330A132E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536011"/>
            <a:ext cx="3326260" cy="103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011F5-DD2A-73A0-5C2A-FB8C39A8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767562"/>
            <a:ext cx="1858599" cy="7301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7E75E8-BF6C-AC33-6F28-8E6A68F0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46257F-D0B2-4924-75BB-FCD0B017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EABC-9243-8C27-AFF4-D163C9DA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7E4C-F953-DAF1-6D74-E1CAC04D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34875"/>
            <a:ext cx="7776000" cy="4781615"/>
          </a:xfrm>
        </p:spPr>
        <p:txBody>
          <a:bodyPr/>
          <a:lstStyle/>
          <a:p>
            <a:r>
              <a:rPr lang="en-US" sz="2000" b="1" dirty="0"/>
              <a:t>Goal:</a:t>
            </a:r>
            <a:r>
              <a:rPr lang="en-US" sz="2000" dirty="0"/>
              <a:t> select information to use from current hidden state</a:t>
            </a:r>
          </a:p>
          <a:p>
            <a:r>
              <a:rPr lang="en-US" sz="2000" dirty="0"/>
              <a:t>How?</a:t>
            </a:r>
            <a:endParaRPr lang="en-US" sz="20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As before, we create a mask to select information from the hidden state that is required for the current hidden state</a:t>
            </a:r>
            <a:endParaRPr lang="en-US" sz="18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0DCC9-C33B-E9FC-FBB8-1B745D52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47" y="2694106"/>
            <a:ext cx="3888432" cy="11938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3CA6-05A7-291C-D2ED-F3AF8132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21AAE-9E64-A43D-1022-B09DEF5E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1248-B979-6629-D9AB-277AFB3C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486662"/>
          </a:xfrm>
        </p:spPr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DCAE-37C5-9A64-B60F-9A9A4804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55192"/>
            <a:ext cx="7204401" cy="4176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7A1F-45A4-5BA9-5E5C-58148E11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67E20-4C3B-B8E7-8D7C-EACEE6B3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Dr. Daniel Ruffinelli - FSS 2025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F141-CA65-E20A-DFA1-24CFC9B00653}"/>
              </a:ext>
            </a:extLst>
          </p:cNvPr>
          <p:cNvSpPr txBox="1"/>
          <p:nvPr/>
        </p:nvSpPr>
        <p:spPr>
          <a:xfrm>
            <a:off x="604471" y="1026747"/>
            <a:ext cx="52924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ea typeface="Calibri"/>
                <a:cs typeface="Calibri"/>
              </a:rPr>
              <a:t>A super nice illustration of the operations!</a:t>
            </a:r>
          </a:p>
        </p:txBody>
      </p:sp>
    </p:spTree>
    <p:extLst>
      <p:ext uri="{BB962C8B-B14F-4D97-AF65-F5344CB8AC3E}">
        <p14:creationId xmlns:p14="http://schemas.microsoft.com/office/powerpoint/2010/main" val="73648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AAC6-F11F-20AA-0D4B-ADC8B169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C857-1008-3A25-FC4E-D91D40ED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Training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7B05-363A-2499-DEF2-D73C0D0F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 dirty="0">
                <a:ea typeface="Calibri"/>
                <a:cs typeface="Calibri"/>
              </a:rPr>
              <a:t>Backpropagation through time</a:t>
            </a:r>
            <a:endParaRPr lang="en-US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Each time step depends on previous time steps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can compute a loss value at each time step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average losses over time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Then backpropagate </a:t>
            </a:r>
            <a:r>
              <a:rPr lang="en-US" sz="1800" dirty="0" err="1">
                <a:ea typeface="Calibri"/>
                <a:cs typeface="Calibri"/>
              </a:rPr>
              <a:t>w.r.t.</a:t>
            </a:r>
            <a:r>
              <a:rPr lang="en-US" sz="1800" dirty="0">
                <a:ea typeface="Calibri"/>
                <a:cs typeface="Calibri"/>
              </a:rPr>
              <a:t> different time steps, not different layers</a:t>
            </a:r>
          </a:p>
          <a:p>
            <a:r>
              <a:rPr lang="en-US" sz="2000" b="1" dirty="0">
                <a:ea typeface="Calibri"/>
                <a:cs typeface="Calibri"/>
              </a:rPr>
              <a:t>Long-term memory </a:t>
            </a:r>
            <a:r>
              <a:rPr lang="en-US" sz="2000" dirty="0">
                <a:ea typeface="Calibri"/>
                <a:cs typeface="Calibri"/>
              </a:rPr>
              <a:t>is known to be </a:t>
            </a:r>
            <a:r>
              <a:rPr lang="en-US" sz="2000" b="1" dirty="0">
                <a:ea typeface="Calibri"/>
                <a:cs typeface="Calibri"/>
              </a:rPr>
              <a:t>a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b="1" dirty="0">
                <a:ea typeface="Calibri"/>
                <a:cs typeface="Calibri"/>
              </a:rPr>
              <a:t>challenge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Illustrated by </a:t>
            </a:r>
            <a:r>
              <a:rPr lang="en-US" sz="1800" b="1" dirty="0">
                <a:ea typeface="Calibri"/>
                <a:cs typeface="Calibri"/>
              </a:rPr>
              <a:t>vanishing gradient problem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Addressed with different designs, e.g. LSTMs</a:t>
            </a:r>
          </a:p>
          <a:p>
            <a:r>
              <a:rPr lang="en-US" sz="2000" b="1" dirty="0">
                <a:ea typeface="Calibri"/>
                <a:cs typeface="Calibri"/>
              </a:rPr>
              <a:t>LSTM:</a:t>
            </a:r>
            <a:r>
              <a:rPr lang="en-US" sz="2000" dirty="0">
                <a:ea typeface="Calibri"/>
                <a:cs typeface="Calibri"/>
              </a:rPr>
              <a:t> long short-term memory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Adds new context layer to RNNs</a:t>
            </a: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Designed based on gating mechanisms</a:t>
            </a: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Allows model to </a:t>
            </a:r>
            <a:r>
              <a:rPr lang="en-US" sz="1800" b="1" dirty="0">
                <a:ea typeface="+mn-lt"/>
                <a:cs typeface="+mn-lt"/>
              </a:rPr>
              <a:t>learn to use different context at each time step</a:t>
            </a:r>
            <a:endParaRPr lang="en-US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  <a:hlinkClick r:id="rId2"/>
              </a:rPr>
              <a:t>Recently shown</a:t>
            </a:r>
            <a:r>
              <a:rPr lang="en-US" sz="1800">
                <a:ea typeface="Calibri"/>
                <a:cs typeface="Calibri"/>
              </a:rPr>
              <a:t> to achieve comparable performance when scaled to the size of LLMs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2CA31-224A-B838-7FD0-5DC2FA7B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C444-C11E-1A3E-85FD-EA756F48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>
                <a:cs typeface="Calibri"/>
              </a:rPr>
              <a:t>Recurrent Neural Networks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 dirty="0">
                <a:cs typeface="Calibri"/>
              </a:rPr>
              <a:t>The Encoder-Decoder Architecture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So far...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LMs </a:t>
            </a:r>
            <a:r>
              <a:rPr lang="en-GB" sz="2000" dirty="0">
                <a:ea typeface="Calibri"/>
                <a:cs typeface="Calibri"/>
              </a:rPr>
              <a:t>with </a:t>
            </a:r>
            <a:r>
              <a:rPr lang="en-GB" sz="2000" b="1" dirty="0">
                <a:ea typeface="Calibri"/>
                <a:cs typeface="Calibri"/>
              </a:rPr>
              <a:t>fully-connected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Sees entire input at same time, but limited to fixed maximum input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Why? Model size (i.e. number of parameters) grows with input size</a:t>
            </a:r>
          </a:p>
          <a:p>
            <a:r>
              <a:rPr lang="en-GB" sz="2000" b="1" dirty="0">
                <a:ea typeface="Calibri"/>
                <a:cs typeface="Calibri"/>
              </a:rPr>
              <a:t>RNNs</a:t>
            </a:r>
            <a:r>
              <a:rPr lang="en-GB" sz="2000" dirty="0">
                <a:ea typeface="Calibri"/>
                <a:cs typeface="Calibri"/>
              </a:rPr>
              <a:t> for various </a:t>
            </a:r>
            <a:r>
              <a:rPr lang="en-GB" sz="2000" b="1" dirty="0">
                <a:ea typeface="Calibri"/>
                <a:cs typeface="Calibri"/>
              </a:rPr>
              <a:t>NLP tasks</a:t>
            </a:r>
            <a:r>
              <a:rPr lang="en-GB" sz="2000" dirty="0">
                <a:ea typeface="Calibri"/>
                <a:cs typeface="Calibri"/>
              </a:rPr>
              <a:t>, e.g. token-level classification, LMs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Sees input one (time) step at a time, allows arbitrarily long input sequences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Shares parameters across time, so model size independent of input size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Hidden states encode sequence "seen so far"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In practice, difficult to "remember" what was seen long ago</a:t>
            </a:r>
          </a:p>
          <a:p>
            <a:r>
              <a:rPr lang="en-GB" sz="2000" dirty="0">
                <a:ea typeface="Calibri"/>
                <a:cs typeface="Calibri"/>
              </a:rPr>
              <a:t>Important aspect of architecture/tasks seen so far: </a:t>
            </a:r>
            <a:r>
              <a:rPr lang="en-GB" sz="2000" b="1" dirty="0">
                <a:ea typeface="Calibri"/>
                <a:cs typeface="Calibri"/>
              </a:rPr>
              <a:t>fixed-size outputs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Token-level:</a:t>
            </a:r>
            <a:r>
              <a:rPr lang="en-GB" sz="1800" dirty="0">
                <a:ea typeface="Calibri"/>
                <a:cs typeface="Calibri"/>
              </a:rPr>
              <a:t> for each input token, models produce </a:t>
            </a:r>
            <a:r>
              <a:rPr lang="en-GB" sz="1800" i="1" dirty="0">
                <a:ea typeface="Calibri"/>
                <a:cs typeface="Calibri"/>
              </a:rPr>
              <a:t>corresponding</a:t>
            </a:r>
            <a:r>
              <a:rPr lang="en-GB" sz="1800" dirty="0">
                <a:ea typeface="Calibri"/>
                <a:cs typeface="Calibri"/>
              </a:rPr>
              <a:t> output, e.g. labels, next word, etc.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Sequence-level:</a:t>
            </a:r>
            <a:r>
              <a:rPr lang="en-GB" sz="1800" dirty="0">
                <a:ea typeface="Calibri"/>
                <a:cs typeface="Calibri"/>
              </a:rPr>
              <a:t> for entire input sequence, produce </a:t>
            </a:r>
            <a:r>
              <a:rPr lang="en-GB" sz="1800" i="1" dirty="0">
                <a:ea typeface="Calibri"/>
                <a:cs typeface="Calibri"/>
              </a:rPr>
              <a:t>single</a:t>
            </a:r>
            <a:r>
              <a:rPr lang="en-GB" sz="1800" dirty="0">
                <a:ea typeface="Calibri"/>
                <a:cs typeface="Calibri"/>
              </a:rPr>
              <a:t> output, e.g. spam or not</a:t>
            </a:r>
          </a:p>
          <a:p>
            <a:r>
              <a:rPr lang="en-GB" sz="2000" dirty="0">
                <a:ea typeface="Calibri"/>
                <a:cs typeface="Calibri"/>
              </a:rPr>
              <a:t>What about tasks where </a:t>
            </a:r>
            <a:r>
              <a:rPr lang="en-GB" sz="2000" b="1" dirty="0">
                <a:ea typeface="Calibri"/>
                <a:cs typeface="Calibri"/>
              </a:rPr>
              <a:t>output </a:t>
            </a:r>
            <a:r>
              <a:rPr lang="en-GB" sz="2000" dirty="0">
                <a:ea typeface="Calibri"/>
                <a:cs typeface="Calibri"/>
              </a:rPr>
              <a:t>must be sequence of </a:t>
            </a:r>
            <a:r>
              <a:rPr lang="en-GB" sz="2000" b="1" dirty="0">
                <a:ea typeface="Calibri"/>
                <a:cs typeface="Calibri"/>
              </a:rPr>
              <a:t>arbitrary length</a:t>
            </a:r>
            <a:r>
              <a:rPr lang="en-GB" sz="2000" dirty="0">
                <a:ea typeface="Calibri"/>
                <a:cs typeface="Calibri"/>
              </a:rPr>
              <a:t>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Can we design an RNN for such a task?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Sequence-to-sequence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Machine translation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 </a:t>
            </a:r>
            <a:r>
              <a:rPr lang="en-GB" sz="1800" err="1">
                <a:ea typeface="+mn-lt"/>
                <a:cs typeface="+mn-lt"/>
              </a:rPr>
              <a:t>J'aimerais</a:t>
            </a:r>
            <a:r>
              <a:rPr lang="en-GB" sz="1800" dirty="0">
                <a:ea typeface="+mn-lt"/>
                <a:cs typeface="+mn-lt"/>
              </a:rPr>
              <a:t> </a:t>
            </a:r>
            <a:r>
              <a:rPr lang="en-GB" sz="1800" err="1">
                <a:ea typeface="+mn-lt"/>
                <a:cs typeface="+mn-lt"/>
              </a:rPr>
              <a:t>apprendre</a:t>
            </a:r>
            <a:r>
              <a:rPr lang="en-GB" sz="1800" dirty="0">
                <a:ea typeface="+mn-lt"/>
                <a:cs typeface="+mn-lt"/>
              </a:rPr>
              <a:t> le </a:t>
            </a:r>
            <a:r>
              <a:rPr lang="en-GB" sz="1800" err="1">
                <a:ea typeface="+mn-lt"/>
                <a:cs typeface="+mn-lt"/>
              </a:rPr>
              <a:t>français</a:t>
            </a:r>
            <a:r>
              <a:rPr lang="en-GB" sz="1800" dirty="0">
                <a:ea typeface="+mn-lt"/>
                <a:cs typeface="+mn-lt"/>
              </a:rPr>
              <a:t> un jour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 </a:t>
            </a:r>
            <a:r>
              <a:rPr lang="en-GB" sz="1800" dirty="0">
                <a:ea typeface="+mn-lt"/>
                <a:cs typeface="+mn-lt"/>
              </a:rPr>
              <a:t>I would like to learn French one day</a:t>
            </a:r>
          </a:p>
          <a:p>
            <a:pPr>
              <a:buChar char="•"/>
            </a:pPr>
            <a:r>
              <a:rPr lang="en-GB" sz="2000" b="1" dirty="0">
                <a:ea typeface="Calibri"/>
                <a:cs typeface="Calibri"/>
              </a:rPr>
              <a:t>Summarization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</a:t>
            </a:r>
            <a:r>
              <a:rPr lang="en-GB" sz="1800" dirty="0">
                <a:ea typeface="Calibri"/>
                <a:cs typeface="Calibri"/>
              </a:rPr>
              <a:t> I asked Google Gemini to summarize the starting note from Google's CEO found in </a:t>
            </a:r>
            <a:r>
              <a:rPr lang="en-GB" sz="1800" dirty="0">
                <a:ea typeface="Calibri"/>
                <a:cs typeface="Calibri"/>
                <a:hlinkClick r:id="rId2"/>
              </a:rPr>
              <a:t>this article</a:t>
            </a:r>
            <a:r>
              <a:rPr lang="en-GB" sz="1800" dirty="0">
                <a:ea typeface="Calibri"/>
                <a:cs typeface="Calibri"/>
              </a:rPr>
              <a:t> into a single sentence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 "</a:t>
            </a:r>
            <a:r>
              <a:rPr lang="en-GB" sz="1800" dirty="0">
                <a:ea typeface="+mn-lt"/>
                <a:cs typeface="+mn-lt"/>
              </a:rPr>
              <a:t>The author believes the transition to AI is the most profound technological shift ever, with vast potential to improve lives and accelerate progress."</a:t>
            </a:r>
          </a:p>
          <a:p>
            <a:r>
              <a:rPr lang="en-GB" sz="2000" b="1" dirty="0">
                <a:ea typeface="Calibri"/>
                <a:cs typeface="Calibri"/>
              </a:rPr>
              <a:t>Dialogue Systems/Question Answering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</a:t>
            </a:r>
            <a:r>
              <a:rPr lang="en-GB" sz="1800" dirty="0">
                <a:ea typeface="Calibri"/>
                <a:cs typeface="Calibri"/>
              </a:rPr>
              <a:t> I then said to Gemini "</a:t>
            </a:r>
            <a:r>
              <a:rPr lang="en-GB" sz="1800" dirty="0"/>
              <a:t>That was nice! How did you learn to do that?"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 "</a:t>
            </a:r>
            <a:r>
              <a:rPr lang="en-GB" sz="1800" dirty="0">
                <a:ea typeface="+mn-lt"/>
                <a:cs typeface="+mn-lt"/>
              </a:rPr>
              <a:t>I learn and improve in a few ways! Here are the key ones:</a:t>
            </a:r>
            <a:endParaRPr lang="en-GB" sz="1800" dirty="0">
              <a:ea typeface="Calibri"/>
              <a:cs typeface="Calibri"/>
            </a:endParaRP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Massive Dataset Training: …</a:t>
            </a: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Deep Learning Algorithms: …</a:t>
            </a: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Feedback and Refinement: … "</a:t>
            </a:r>
          </a:p>
          <a:p>
            <a:pPr lvl="2">
              <a:buAutoNum type="arabicPeriod"/>
            </a:pPr>
            <a:endParaRPr lang="en-GB" sz="1600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GB" sz="1800" dirty="0">
                <a:ea typeface="Calibri"/>
                <a:cs typeface="Calibri"/>
              </a:rPr>
              <a:t>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Sequence-to-sequence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Often abbreviated </a:t>
            </a:r>
            <a:r>
              <a:rPr lang="en-GB" sz="2000" b="1" dirty="0">
                <a:ea typeface="Calibri"/>
                <a:cs typeface="Calibri"/>
              </a:rPr>
              <a:t>seq2seq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Input sequence and output sequence can have different lengths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Mapping between input and output tokens can be very indirect</a:t>
            </a:r>
          </a:p>
          <a:p>
            <a:r>
              <a:rPr lang="en-GB" sz="2000" b="1" dirty="0">
                <a:ea typeface="Calibri"/>
                <a:cs typeface="Calibri"/>
              </a:rPr>
              <a:t>Common architecture for seq2seq: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b="1" dirty="0">
                <a:ea typeface="Calibri"/>
                <a:cs typeface="Calibri"/>
              </a:rPr>
              <a:t>encoder-decoder</a:t>
            </a: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Encoder: </a:t>
            </a:r>
            <a:r>
              <a:rPr lang="en-US" sz="1800" dirty="0">
                <a:latin typeface="Calibri"/>
                <a:ea typeface="Calibri"/>
                <a:cs typeface="Arial"/>
              </a:rPr>
              <a:t>from input seq. to seq. of </a:t>
            </a:r>
            <a:r>
              <a:rPr lang="en-US" sz="1800" i="1" dirty="0">
                <a:latin typeface="Calibri"/>
                <a:ea typeface="Calibri"/>
                <a:cs typeface="Arial"/>
              </a:rPr>
              <a:t>contextualized representations</a:t>
            </a:r>
            <a:endParaRPr lang="en-US" sz="1800" dirty="0">
              <a:latin typeface="Calibri"/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Context vector:</a:t>
            </a:r>
            <a:r>
              <a:rPr lang="en-US" sz="1800" dirty="0">
                <a:latin typeface="Calibri"/>
                <a:ea typeface="Calibri"/>
                <a:cs typeface="Arial"/>
              </a:rPr>
              <a:t> it is the vector that </a:t>
            </a:r>
            <a:r>
              <a:rPr lang="en-US" sz="1800" dirty="0">
                <a:latin typeface="Calibri"/>
                <a:ea typeface="Calibri"/>
                <a:cs typeface="Calibri"/>
              </a:rPr>
              <a:t>represents entire input sequence </a:t>
            </a:r>
            <a:r>
              <a:rPr lang="en-US" sz="1800" dirty="0">
                <a:latin typeface="Calibri"/>
                <a:ea typeface="Calibri"/>
                <a:cs typeface="Arial"/>
              </a:rPr>
              <a:t>given sequence of contextualized representations</a:t>
            </a:r>
            <a:endParaRPr lang="en-GB" sz="1800" dirty="0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Decoder: </a:t>
            </a:r>
            <a:r>
              <a:rPr lang="en-US" sz="1800" dirty="0">
                <a:latin typeface="Calibri"/>
                <a:ea typeface="Calibri"/>
                <a:cs typeface="Arial"/>
              </a:rPr>
              <a:t>given context vector, generates sequence of hidden states, from which corresponding sequence of output states can be obtained</a:t>
            </a:r>
            <a:endParaRPr lang="en-GB" sz="180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ea typeface="Calibri"/>
              <a:cs typeface="Calibri"/>
            </a:endParaRPr>
          </a:p>
          <a:p>
            <a:pPr lvl="1">
              <a:buChar char="•"/>
            </a:pPr>
            <a:endParaRPr lang="en-GB" sz="1600" b="1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A844B528-70B1-F06F-F87D-DE53645B4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16" y="4012821"/>
            <a:ext cx="6223001" cy="20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Text Generation with RNNs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To discuss seq2seq with RNNs, we first need to discuss text generation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The </a:t>
            </a:r>
            <a:r>
              <a:rPr lang="en-GB" sz="1800" b="1" dirty="0">
                <a:ea typeface="Calibri"/>
                <a:cs typeface="Calibri"/>
              </a:rPr>
              <a:t>decoder </a:t>
            </a:r>
            <a:r>
              <a:rPr lang="en-GB" sz="1800" dirty="0">
                <a:ea typeface="Calibri"/>
                <a:cs typeface="Calibri"/>
              </a:rPr>
              <a:t>part of a seq2seq model </a:t>
            </a:r>
            <a:r>
              <a:rPr lang="en-GB" sz="1800" b="1" dirty="0">
                <a:ea typeface="Calibri"/>
                <a:cs typeface="Calibri"/>
              </a:rPr>
              <a:t>generates sequences </a:t>
            </a:r>
            <a:r>
              <a:rPr lang="en-GB" sz="1800" dirty="0">
                <a:ea typeface="Calibri"/>
                <a:cs typeface="Calibri"/>
              </a:rPr>
              <a:t>(of tokens/text)</a:t>
            </a:r>
          </a:p>
          <a:p>
            <a:r>
              <a:rPr lang="en-GB" sz="2000" b="1" dirty="0">
                <a:ea typeface="Calibri"/>
                <a:cs typeface="Calibri"/>
              </a:rPr>
              <a:t>Autoregressive generation:</a:t>
            </a:r>
            <a:r>
              <a:rPr lang="en-GB" sz="2000" dirty="0">
                <a:ea typeface="Calibri"/>
                <a:cs typeface="Calibri"/>
              </a:rPr>
              <a:t> generate sequence of tokens by repeatedly sampling the next token </a:t>
            </a:r>
            <a:r>
              <a:rPr lang="en-GB" sz="2000" i="1" dirty="0">
                <a:ea typeface="Calibri"/>
                <a:cs typeface="Calibri"/>
              </a:rPr>
              <a:t>conditioned on previously predicted tokens</a:t>
            </a:r>
          </a:p>
          <a:p>
            <a:r>
              <a:rPr lang="en-GB" sz="2000" b="1" dirty="0">
                <a:ea typeface="Calibri"/>
                <a:cs typeface="Calibri"/>
              </a:rPr>
              <a:t>Can be broken down into three steps:</a:t>
            </a:r>
          </a:p>
          <a:p>
            <a:pPr marL="857250" lvl="1">
              <a:buFont typeface="Wingdings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Sample word from model</a:t>
            </a: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  (</a:t>
            </a:r>
            <a:r>
              <a:rPr lang="en-GB" sz="1800" dirty="0" err="1">
                <a:ea typeface="Calibri"/>
                <a:cs typeface="Calibri"/>
              </a:rPr>
              <a:t>softmax</a:t>
            </a:r>
            <a:r>
              <a:rPr lang="en-GB" sz="1800" dirty="0">
                <a:ea typeface="Calibri"/>
                <a:cs typeface="Calibri"/>
              </a:rPr>
              <a:t>) distribution </a:t>
            </a:r>
            <a:endParaRPr lang="en-GB">
              <a:ea typeface="Calibri"/>
              <a:cs typeface="Calibri"/>
            </a:endParaRP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 with start-of-sentence </a:t>
            </a:r>
            <a:endParaRPr lang="en-GB" dirty="0">
              <a:ea typeface="Calibri"/>
              <a:cs typeface="Calibri"/>
            </a:endParaRP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  token &lt;s&gt; as input</a:t>
            </a:r>
            <a:endParaRPr lang="en-GB" dirty="0">
              <a:ea typeface="Calibri"/>
              <a:cs typeface="Calibri"/>
            </a:endParaRPr>
          </a:p>
          <a:p>
            <a:pPr marL="857250" lvl="1" indent="-342900">
              <a:buChar char="•"/>
            </a:pPr>
            <a:r>
              <a:rPr lang="en-GB" sz="1800" dirty="0">
                <a:ea typeface="Calibri"/>
                <a:cs typeface="Calibri"/>
              </a:rPr>
              <a:t>Use sampled word in </a:t>
            </a: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previous step as input, </a:t>
            </a:r>
            <a:endParaRPr lang="en-GB">
              <a:ea typeface="Calibri"/>
              <a:cs typeface="Calibri"/>
            </a:endParaRP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sample next word as in </a:t>
            </a:r>
            <a:endParaRPr lang="en-GB">
              <a:ea typeface="Calibri"/>
              <a:cs typeface="Calibri"/>
            </a:endParaRP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Step 1</a:t>
            </a:r>
            <a:endParaRPr lang="en-GB" dirty="0">
              <a:ea typeface="Calibri"/>
              <a:cs typeface="Calibri"/>
            </a:endParaRPr>
          </a:p>
          <a:p>
            <a:pPr marL="857250" lvl="1" indent="-342900">
              <a:buChar char="•"/>
            </a:pPr>
            <a:r>
              <a:rPr lang="en-GB" sz="1800" dirty="0">
                <a:ea typeface="Calibri"/>
                <a:cs typeface="Calibri"/>
              </a:rPr>
              <a:t>Repeat Steps 1 and 2 </a:t>
            </a: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until end-of-sentence token &lt;/s&gt; is sampled.</a:t>
            </a:r>
            <a:endParaRPr lang="en-GB" dirty="0">
              <a:ea typeface="Calibri"/>
              <a:cs typeface="Calibri"/>
            </a:endParaRPr>
          </a:p>
          <a:p>
            <a:pPr marL="514350" lvl="1" indent="0">
              <a:buNone/>
            </a:pPr>
            <a:endParaRPr lang="en-GB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D895794-C2F4-7A43-6BBC-607D4F09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77" y="2778244"/>
            <a:ext cx="4855307" cy="27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Recall: hidden state </a:t>
            </a:r>
            <a:r>
              <a:rPr lang="en-GB" sz="2000" b="1" i="1" err="1">
                <a:ea typeface="Calibri"/>
                <a:cs typeface="Calibri"/>
              </a:rPr>
              <a:t>h</a:t>
            </a:r>
            <a:r>
              <a:rPr lang="en-GB" sz="2000" i="1" baseline="-25000" err="1">
                <a:ea typeface="Calibri"/>
                <a:cs typeface="Calibri"/>
              </a:rPr>
              <a:t>t</a:t>
            </a:r>
            <a:r>
              <a:rPr lang="en-GB" sz="2000" dirty="0">
                <a:ea typeface="Calibri"/>
                <a:cs typeface="Calibri"/>
              </a:rPr>
              <a:t> at time step </a:t>
            </a:r>
            <a:r>
              <a:rPr lang="en-GB" sz="2000" i="1" dirty="0">
                <a:ea typeface="Calibri"/>
                <a:cs typeface="Calibri"/>
              </a:rPr>
              <a:t>t</a:t>
            </a:r>
            <a:r>
              <a:rPr lang="en-GB" sz="2000" dirty="0">
                <a:ea typeface="Calibri"/>
                <a:cs typeface="Calibri"/>
              </a:rPr>
              <a:t> represents all </a:t>
            </a:r>
            <a:r>
              <a:rPr lang="en-GB" sz="2000" i="1" dirty="0">
                <a:ea typeface="Calibri"/>
                <a:cs typeface="Calibri"/>
              </a:rPr>
              <a:t>t –1</a:t>
            </a:r>
            <a:r>
              <a:rPr lang="en-GB" sz="2000" dirty="0">
                <a:ea typeface="Calibri"/>
                <a:cs typeface="Calibri"/>
              </a:rPr>
              <a:t> steps seen so far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So, take sentence </a:t>
            </a:r>
            <a:r>
              <a:rPr lang="en-GB" sz="1800" i="1" dirty="0">
                <a:ea typeface="Calibri"/>
                <a:cs typeface="Calibri"/>
              </a:rPr>
              <a:t>"So long and thanks for all the fish"</a:t>
            </a:r>
          </a:p>
          <a:p>
            <a:pPr lvl="1">
              <a:buChar char="•"/>
            </a:pP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1</a:t>
            </a:r>
            <a:r>
              <a:rPr lang="en-GB" sz="1800" dirty="0">
                <a:ea typeface="Calibri"/>
                <a:cs typeface="Calibri"/>
              </a:rPr>
              <a:t> encodes </a:t>
            </a:r>
            <a:r>
              <a:rPr lang="en-GB" sz="1800" i="1" dirty="0">
                <a:ea typeface="Calibri"/>
                <a:cs typeface="Calibri"/>
              </a:rPr>
              <a:t>"&lt;s&gt;"</a:t>
            </a:r>
            <a:r>
              <a:rPr lang="en-GB" sz="1800" dirty="0">
                <a:ea typeface="Calibri"/>
                <a:cs typeface="Calibri"/>
              </a:rPr>
              <a:t>, </a:t>
            </a: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2</a:t>
            </a:r>
            <a:r>
              <a:rPr lang="en-GB" sz="1800" dirty="0">
                <a:ea typeface="Calibri"/>
                <a:cs typeface="Calibri"/>
              </a:rPr>
              <a:t> encodes </a:t>
            </a:r>
            <a:r>
              <a:rPr lang="en-GB" sz="1800" i="1" dirty="0">
                <a:ea typeface="Calibri"/>
                <a:cs typeface="Calibri"/>
              </a:rPr>
              <a:t>"&lt;s&gt; so"</a:t>
            </a:r>
            <a:r>
              <a:rPr lang="en-GB" sz="1800" dirty="0">
                <a:ea typeface="Calibri"/>
                <a:cs typeface="Calibri"/>
              </a:rPr>
              <a:t>, </a:t>
            </a: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3</a:t>
            </a:r>
            <a:r>
              <a:rPr lang="en-GB" sz="1800" dirty="0">
                <a:ea typeface="Calibri"/>
                <a:cs typeface="Calibri"/>
              </a:rPr>
              <a:t> encodes "&lt;s&gt; so long", etc.</a:t>
            </a:r>
          </a:p>
          <a:p>
            <a:r>
              <a:rPr lang="en-GB" sz="2000" dirty="0">
                <a:ea typeface="Calibri"/>
                <a:cs typeface="Calibri"/>
              </a:rPr>
              <a:t>Let's do </a:t>
            </a:r>
            <a:r>
              <a:rPr lang="en-GB" sz="2000" b="1" dirty="0">
                <a:ea typeface="Calibri"/>
                <a:cs typeface="Calibri"/>
              </a:rPr>
              <a:t>machine translation</a:t>
            </a:r>
            <a:r>
              <a:rPr lang="en-GB" sz="2000" dirty="0">
                <a:ea typeface="Calibri"/>
                <a:cs typeface="Calibri"/>
              </a:rPr>
              <a:t>, a common seq2seq task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+mn-lt"/>
              </a:rPr>
              <a:t>Input:</a:t>
            </a:r>
            <a:r>
              <a:rPr lang="en-GB" sz="1800" dirty="0">
                <a:ea typeface="+mn-lt"/>
                <a:cs typeface="+mn-lt"/>
              </a:rPr>
              <a:t> sequence of tokens in source language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+mn-lt"/>
              </a:rPr>
              <a:t>Output: </a:t>
            </a:r>
            <a:r>
              <a:rPr lang="en-GB" sz="1800" dirty="0">
                <a:ea typeface="+mn-lt"/>
                <a:cs typeface="+mn-lt"/>
              </a:rPr>
              <a:t>corresponding sequence of tokens in target language</a:t>
            </a:r>
          </a:p>
          <a:p>
            <a:r>
              <a:rPr lang="en-GB" sz="2000" dirty="0">
                <a:latin typeface="Calibri"/>
                <a:ea typeface="+mn-lt"/>
                <a:cs typeface="Arial"/>
              </a:rPr>
              <a:t>How to train an RNN for machine translation (seq2seq task)?</a:t>
            </a:r>
          </a:p>
          <a:p>
            <a:pPr lvl="1">
              <a:buChar char="•"/>
            </a:pPr>
            <a:r>
              <a:rPr lang="en-GB" sz="1800" dirty="0">
                <a:ea typeface="+mn-lt"/>
                <a:cs typeface="Arial"/>
              </a:rPr>
              <a:t>Use a </a:t>
            </a:r>
            <a:r>
              <a:rPr lang="en-GB" sz="1800" b="1" dirty="0">
                <a:ea typeface="+mn-lt"/>
                <a:cs typeface="Arial"/>
              </a:rPr>
              <a:t>sentence separator token</a:t>
            </a:r>
            <a:r>
              <a:rPr lang="en-GB" sz="1800" dirty="0">
                <a:ea typeface="+mn-lt"/>
                <a:cs typeface="Arial"/>
              </a:rPr>
              <a:t>, commonly denoted by [SEP]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Arial"/>
              </a:rPr>
              <a:t>Concatenate input and target sequences</a:t>
            </a:r>
            <a:r>
              <a:rPr lang="en-GB" sz="1800" dirty="0">
                <a:ea typeface="+mn-lt"/>
                <a:cs typeface="Arial"/>
              </a:rPr>
              <a:t>, feed it to model</a:t>
            </a:r>
            <a:endParaRPr lang="en-GB" dirty="0"/>
          </a:p>
          <a:p>
            <a:r>
              <a:rPr lang="en-GB" sz="2000" dirty="0">
                <a:ea typeface="Calibri"/>
                <a:cs typeface="Arial"/>
              </a:rPr>
              <a:t>Let's see how this formatting of the machine translation task for RNNs looks like!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  <a:p>
            <a:pPr lvl="1">
              <a:buChar char="•"/>
            </a:pPr>
            <a:endParaRPr lang="en-GB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Note: we use a</a:t>
            </a:r>
            <a:r>
              <a:rPr lang="en-GB" sz="2000" b="1" dirty="0">
                <a:ea typeface="Calibri"/>
                <a:cs typeface="Calibri"/>
              </a:rPr>
              <a:t> single RNN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i="1" dirty="0">
                <a:ea typeface="Calibri"/>
                <a:cs typeface="Calibri"/>
              </a:rPr>
              <a:t>&lt;s&gt;</a:t>
            </a:r>
            <a:r>
              <a:rPr lang="en-GB" sz="1800" dirty="0">
                <a:ea typeface="Calibri"/>
                <a:cs typeface="Calibri"/>
              </a:rPr>
              <a:t> acts as sentence separator in image above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Must be different from other special tokens, e.g. start-of-sentence</a:t>
            </a:r>
          </a:p>
          <a:p>
            <a:r>
              <a:rPr lang="en-GB" sz="2000" b="1" dirty="0">
                <a:ea typeface="Calibri"/>
                <a:cs typeface="Calibri"/>
              </a:rPr>
              <a:t>Question:</a:t>
            </a:r>
            <a:r>
              <a:rPr lang="en-GB" sz="2000" dirty="0">
                <a:ea typeface="Calibri"/>
                <a:cs typeface="Calibri"/>
              </a:rPr>
              <a:t> is this an encoder-decoder architecture?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Yes, </a:t>
            </a:r>
            <a:r>
              <a:rPr lang="en-GB" sz="1800" b="1" i="1" dirty="0" err="1">
                <a:ea typeface="Calibri"/>
                <a:cs typeface="Calibri"/>
              </a:rPr>
              <a:t>h</a:t>
            </a:r>
            <a:r>
              <a:rPr lang="en-GB" sz="1800" i="1" baseline="-25000" dirty="0" err="1">
                <a:ea typeface="Calibri"/>
                <a:cs typeface="Calibri"/>
              </a:rPr>
              <a:t>n</a:t>
            </a:r>
            <a:r>
              <a:rPr lang="en-GB" sz="1800" dirty="0">
                <a:ea typeface="Calibri"/>
                <a:cs typeface="Calibri"/>
              </a:rPr>
              <a:t> encodes entire input sequence, </a:t>
            </a:r>
            <a:r>
              <a:rPr lang="en-GB" sz="1800" b="1" dirty="0">
                <a:ea typeface="Calibri"/>
                <a:cs typeface="Calibri"/>
              </a:rPr>
              <a:t>acts as context vector </a:t>
            </a:r>
            <a:r>
              <a:rPr lang="en-GB" sz="1800" b="1" i="1" dirty="0">
                <a:ea typeface="Calibri"/>
                <a:cs typeface="Calibri"/>
              </a:rPr>
              <a:t>c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It is then fed as input to "rest of network", which acts as decoder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Special token </a:t>
            </a:r>
            <a:r>
              <a:rPr lang="en-GB" sz="1800" i="1" dirty="0">
                <a:ea typeface="Calibri"/>
                <a:cs typeface="Calibri"/>
              </a:rPr>
              <a:t>&lt;s&gt;</a:t>
            </a:r>
            <a:r>
              <a:rPr lang="en-GB" sz="1800" dirty="0">
                <a:ea typeface="Calibri"/>
                <a:cs typeface="Calibri"/>
              </a:rPr>
              <a:t> marks start of decoding, autoregressive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620CB10-61CC-6E07-6282-980AAC6F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077941"/>
            <a:ext cx="6176920" cy="25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In more detail:</a:t>
            </a:r>
            <a:endParaRPr lang="en-US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30000" dirty="0">
                <a:ea typeface="Calibri"/>
                <a:cs typeface="Calibri"/>
              </a:rPr>
              <a:t>e</a:t>
            </a:r>
            <a:r>
              <a:rPr lang="en-GB" sz="1800" i="1" baseline="-25000" dirty="0">
                <a:ea typeface="Calibri"/>
                <a:cs typeface="Calibri"/>
              </a:rPr>
              <a:t>t</a:t>
            </a:r>
            <a:r>
              <a:rPr lang="en-GB" sz="1800" dirty="0">
                <a:ea typeface="Calibri"/>
                <a:cs typeface="Calibri"/>
              </a:rPr>
              <a:t> denotes encoder hidden states at time step </a:t>
            </a:r>
            <a:r>
              <a:rPr lang="en-GB" sz="1800" i="1" dirty="0">
                <a:ea typeface="Calibri"/>
                <a:cs typeface="Calibri"/>
              </a:rPr>
              <a:t>t, </a:t>
            </a:r>
            <a:r>
              <a:rPr lang="en-GB" sz="1800" b="1" i="1" dirty="0" err="1">
                <a:ea typeface="Calibri"/>
                <a:cs typeface="Calibri"/>
              </a:rPr>
              <a:t>h</a:t>
            </a:r>
            <a:r>
              <a:rPr lang="en-GB" sz="1800" i="1" baseline="30000" dirty="0" err="1">
                <a:ea typeface="Calibri"/>
                <a:cs typeface="Calibri"/>
              </a:rPr>
              <a:t>d</a:t>
            </a:r>
            <a:r>
              <a:rPr lang="en-GB" sz="1800" i="1" baseline="-25000" dirty="0" err="1">
                <a:ea typeface="Calibri"/>
                <a:cs typeface="Calibri"/>
              </a:rPr>
              <a:t>t</a:t>
            </a:r>
            <a:r>
              <a:rPr lang="en-GB" sz="1800" dirty="0">
                <a:ea typeface="Calibri"/>
                <a:cs typeface="Calibri"/>
              </a:rPr>
              <a:t> decoder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Context vector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</a:t>
            </a:r>
            <a:r>
              <a:rPr lang="en-GB" sz="1800" i="1" dirty="0">
                <a:ea typeface="Calibri"/>
                <a:cs typeface="Calibri"/>
              </a:rPr>
              <a:t>can be</a:t>
            </a:r>
            <a:r>
              <a:rPr lang="en-GB" sz="1800" dirty="0">
                <a:ea typeface="Calibri"/>
                <a:cs typeface="Calibri"/>
              </a:rPr>
              <a:t> added to all decoder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That is: </a:t>
            </a:r>
            <a:r>
              <a:rPr lang="en-GB" sz="1800" b="1" i="1" dirty="0" err="1">
                <a:ea typeface="+mn-lt"/>
                <a:cs typeface="+mn-lt"/>
              </a:rPr>
              <a:t>h</a:t>
            </a:r>
            <a:r>
              <a:rPr lang="en-GB" sz="1800" i="1" baseline="30000" dirty="0" err="1">
                <a:ea typeface="+mn-lt"/>
                <a:cs typeface="+mn-lt"/>
              </a:rPr>
              <a:t>d</a:t>
            </a:r>
            <a:r>
              <a:rPr lang="en-GB" sz="1800" i="1" baseline="-25000" dirty="0" err="1">
                <a:ea typeface="+mn-lt"/>
                <a:cs typeface="+mn-lt"/>
              </a:rPr>
              <a:t>t</a:t>
            </a:r>
            <a:r>
              <a:rPr lang="en-GB" sz="1800" i="1" dirty="0">
                <a:ea typeface="+mn-lt"/>
                <a:cs typeface="+mn-lt"/>
              </a:rPr>
              <a:t> = f(y</a:t>
            </a:r>
            <a:r>
              <a:rPr lang="en-GB" sz="1800" i="1" baseline="-25000" dirty="0">
                <a:ea typeface="+mn-lt"/>
                <a:cs typeface="+mn-lt"/>
              </a:rPr>
              <a:t>t-1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h</a:t>
            </a:r>
            <a:r>
              <a:rPr lang="en-GB" sz="1800" i="1" baseline="30000" dirty="0">
                <a:ea typeface="+mn-lt"/>
                <a:cs typeface="+mn-lt"/>
              </a:rPr>
              <a:t>d</a:t>
            </a:r>
            <a:r>
              <a:rPr lang="en-GB" sz="1800" i="1" baseline="-25000" dirty="0">
                <a:ea typeface="+mn-lt"/>
                <a:cs typeface="+mn-lt"/>
              </a:rPr>
              <a:t>t-1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c</a:t>
            </a:r>
            <a:r>
              <a:rPr lang="en-GB" sz="1800" i="1" dirty="0">
                <a:ea typeface="+mn-lt"/>
                <a:cs typeface="+mn-lt"/>
              </a:rPr>
              <a:t>)</a:t>
            </a:r>
            <a:endParaRPr lang="en-GB" sz="1800" i="1" dirty="0" err="1">
              <a:ea typeface="Calibri"/>
              <a:cs typeface="Calibri"/>
            </a:endParaRPr>
          </a:p>
          <a:p>
            <a:r>
              <a:rPr lang="en-GB" sz="2000" b="1" dirty="0">
                <a:ea typeface="Calibri"/>
                <a:cs typeface="Calibri"/>
              </a:rPr>
              <a:t>In practice</a:t>
            </a:r>
            <a:r>
              <a:rPr lang="en-GB" sz="2000" dirty="0">
                <a:ea typeface="Calibri"/>
                <a:cs typeface="Calibri"/>
              </a:rPr>
              <a:t>: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Stacked RNNs commonly used, encoder/decoder can be different networks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Encoder</a:t>
            </a:r>
            <a:r>
              <a:rPr lang="en-GB" sz="1800" dirty="0">
                <a:ea typeface="Calibri"/>
                <a:cs typeface="Calibri"/>
              </a:rPr>
              <a:t> can be a </a:t>
            </a:r>
            <a:r>
              <a:rPr lang="en-GB" sz="1800" dirty="0" err="1">
                <a:ea typeface="Calibri"/>
                <a:cs typeface="Calibri"/>
              </a:rPr>
              <a:t>biLSTM</a:t>
            </a:r>
            <a:r>
              <a:rPr lang="en-GB" sz="1800" dirty="0">
                <a:ea typeface="Calibri"/>
                <a:cs typeface="Calibri"/>
              </a:rPr>
              <a:t> (</a:t>
            </a:r>
            <a:r>
              <a:rPr lang="en-GB" sz="1800" b="1" dirty="0">
                <a:ea typeface="Calibri"/>
                <a:cs typeface="Calibri"/>
              </a:rPr>
              <a:t>bidirectional LSTM</a:t>
            </a:r>
            <a:r>
              <a:rPr lang="en-GB" sz="1800" dirty="0">
                <a:ea typeface="Calibri"/>
                <a:cs typeface="Calibri"/>
              </a:rPr>
              <a:t>), reading input in both directions is useful for encoding, </a:t>
            </a:r>
            <a:r>
              <a:rPr lang="en-GB" sz="1800" b="1" dirty="0">
                <a:ea typeface="Calibri"/>
                <a:cs typeface="Calibri"/>
              </a:rPr>
              <a:t>not possible for decoding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BB8BFD08-0B9E-210C-55F5-24CA8488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92" y="3721506"/>
            <a:ext cx="6358991" cy="24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Training an Encoder-Decoder 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Examples: (source sequence, target sequence)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So, supervised, not just self-supervised</a:t>
            </a:r>
          </a:p>
          <a:p>
            <a:r>
              <a:rPr lang="en-GB" sz="2000" dirty="0">
                <a:ea typeface="Calibri"/>
                <a:cs typeface="Calibri"/>
              </a:rPr>
              <a:t>Training then as before, except: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We focus on average loss of target words (i.e. output must be correct)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We apply </a:t>
            </a:r>
            <a:r>
              <a:rPr lang="en-GB" sz="1800" b="1" dirty="0">
                <a:ea typeface="Calibri"/>
                <a:cs typeface="Calibri"/>
              </a:rPr>
              <a:t>teacher forcing </a:t>
            </a:r>
            <a:r>
              <a:rPr lang="en-GB" sz="1800" dirty="0">
                <a:ea typeface="Calibri"/>
                <a:cs typeface="Calibri"/>
              </a:rPr>
              <a:t>to train the decoder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ED215DD3-FBCA-C5AD-14ED-636110EE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5" y="2837584"/>
            <a:ext cx="6116229" cy="32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Limitations with Encoder-Decoder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Context vector </a:t>
            </a:r>
            <a:r>
              <a:rPr lang="en-GB" sz="2000" b="1" i="1" dirty="0">
                <a:ea typeface="Calibri"/>
                <a:cs typeface="Calibri"/>
              </a:rPr>
              <a:t>c</a:t>
            </a:r>
            <a:r>
              <a:rPr lang="en-GB" sz="2000" dirty="0">
                <a:ea typeface="Calibri"/>
                <a:cs typeface="Calibri"/>
              </a:rPr>
              <a:t> must encode entire input sequence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For a given architecture, </a:t>
            </a:r>
            <a:r>
              <a:rPr lang="en-GB" sz="1800" b="1" i="1" dirty="0">
                <a:ea typeface="Calibri"/>
                <a:cs typeface="Calibri"/>
              </a:rPr>
              <a:t>c </a:t>
            </a:r>
            <a:r>
              <a:rPr lang="en-GB" sz="1800" dirty="0">
                <a:ea typeface="Calibri"/>
                <a:cs typeface="Calibri"/>
              </a:rPr>
              <a:t>is of a given fixed size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But inputs can be of any length,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must encode them regardless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Hidden states are known to encode more of recent context than farther</a:t>
            </a:r>
          </a:p>
          <a:p>
            <a:r>
              <a:rPr lang="en-GB" sz="2000" dirty="0">
                <a:ea typeface="Calibri"/>
                <a:cs typeface="Calibri"/>
              </a:rPr>
              <a:t>Thus, </a:t>
            </a:r>
            <a:r>
              <a:rPr lang="en-GB" sz="2000" b="1" i="1" dirty="0">
                <a:ea typeface="Calibri"/>
                <a:cs typeface="Calibri"/>
              </a:rPr>
              <a:t>c</a:t>
            </a:r>
            <a:r>
              <a:rPr lang="en-GB" sz="2000" b="1" dirty="0">
                <a:ea typeface="Calibri"/>
                <a:cs typeface="Calibri"/>
              </a:rPr>
              <a:t> acts as a bottleneck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It can be shown that for some tasks/input length,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can't encode input well</a:t>
            </a: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The </a:t>
            </a:r>
            <a:r>
              <a:rPr lang="en-GB" sz="2000" b="1" dirty="0">
                <a:ea typeface="Calibri"/>
                <a:cs typeface="Calibri"/>
              </a:rPr>
              <a:t>attention mechanism </a:t>
            </a:r>
            <a:r>
              <a:rPr lang="en-GB" sz="2000" dirty="0">
                <a:ea typeface="Calibri"/>
                <a:cs typeface="Calibri"/>
              </a:rPr>
              <a:t>was </a:t>
            </a:r>
            <a:r>
              <a:rPr lang="en-GB" sz="2000" b="1" dirty="0">
                <a:ea typeface="Calibri"/>
                <a:cs typeface="Calibri"/>
              </a:rPr>
              <a:t>designed to address this </a:t>
            </a:r>
            <a:endParaRPr lang="en-GB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Key to transformer architecture (next lecture)</a:t>
            </a:r>
          </a:p>
          <a:p>
            <a:endParaRPr lang="en-GB" sz="20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6A12440F-C38B-CF2A-0932-E80F2A2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1" y="3687275"/>
            <a:ext cx="7343522" cy="11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Goal (in NLP): </a:t>
            </a:r>
            <a:r>
              <a:rPr lang="en-US" sz="2000">
                <a:ea typeface="Calibri"/>
                <a:cs typeface="Calibri"/>
              </a:rPr>
              <a:t>learn a representation of a sequence</a:t>
            </a:r>
            <a:endParaRPr lang="en-US" sz="2000" err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So, representation learning but for a given sequence, not a single word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Note a fully-connected neural network can also be used for this</a:t>
            </a:r>
          </a:p>
          <a:p>
            <a:r>
              <a:rPr lang="en-US" sz="2000">
                <a:ea typeface="Calibri"/>
                <a:cs typeface="Calibri"/>
              </a:rPr>
              <a:t>How? Let's look at </a:t>
            </a:r>
            <a:r>
              <a:rPr lang="en-US" sz="2000" i="1">
                <a:ea typeface="Calibri"/>
                <a:cs typeface="Calibri"/>
              </a:rPr>
              <a:t>vanilla</a:t>
            </a:r>
            <a:r>
              <a:rPr lang="en-US" sz="2000">
                <a:ea typeface="Calibri"/>
                <a:cs typeface="Calibri"/>
              </a:rPr>
              <a:t> RNNs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Input:</a:t>
            </a:r>
            <a:r>
              <a:rPr lang="en-US" sz="1800">
                <a:ea typeface="Calibri"/>
                <a:cs typeface="Calibri"/>
              </a:rPr>
              <a:t> sequence </a:t>
            </a:r>
            <a:r>
              <a:rPr lang="en-US" sz="1800" b="1" i="1">
                <a:ea typeface="Calibri"/>
                <a:cs typeface="Calibri"/>
              </a:rPr>
              <a:t>x</a:t>
            </a:r>
            <a:r>
              <a:rPr lang="en-US" sz="1800" i="1" baseline="-25000">
                <a:ea typeface="Calibri"/>
                <a:cs typeface="Calibri"/>
              </a:rPr>
              <a:t>1</a:t>
            </a:r>
            <a:r>
              <a:rPr lang="en-US" sz="1800" i="1">
                <a:ea typeface="Calibri"/>
                <a:cs typeface="Calibri"/>
              </a:rPr>
              <a:t>, </a:t>
            </a:r>
            <a:r>
              <a:rPr lang="en-US" sz="1800" b="1" i="1">
                <a:ea typeface="Calibri"/>
                <a:cs typeface="Calibri"/>
              </a:rPr>
              <a:t>x</a:t>
            </a:r>
            <a:r>
              <a:rPr lang="en-US" sz="1800" i="1" baseline="-25000">
                <a:ea typeface="Calibri"/>
                <a:cs typeface="Calibri"/>
              </a:rPr>
              <a:t>2</a:t>
            </a:r>
            <a:r>
              <a:rPr lang="en-US" sz="1800" i="1">
                <a:ea typeface="Calibri"/>
                <a:cs typeface="Calibri"/>
              </a:rPr>
              <a:t>, …, </a:t>
            </a:r>
            <a:r>
              <a:rPr lang="en-US" sz="1800" b="1" i="1" err="1">
                <a:ea typeface="Calibri"/>
                <a:cs typeface="Calibri"/>
              </a:rPr>
              <a:t>x</a:t>
            </a:r>
            <a:r>
              <a:rPr lang="en-US" sz="1800" i="1" baseline="-25000" err="1">
                <a:ea typeface="Calibri"/>
                <a:cs typeface="Calibri"/>
              </a:rPr>
              <a:t>n</a:t>
            </a:r>
            <a:r>
              <a:rPr lang="en-US" sz="1800" i="1" baseline="-25000">
                <a:ea typeface="Calibri"/>
                <a:cs typeface="Calibri"/>
              </a:rPr>
              <a:t> </a:t>
            </a:r>
            <a:r>
              <a:rPr lang="en-US" sz="1800">
                <a:ea typeface="Calibri"/>
                <a:cs typeface="Calibri"/>
              </a:rPr>
              <a:t>over </a:t>
            </a:r>
            <a:r>
              <a:rPr lang="en-US" sz="1800" i="1">
                <a:ea typeface="Calibri"/>
                <a:cs typeface="Calibri"/>
              </a:rPr>
              <a:t>n </a:t>
            </a:r>
            <a:r>
              <a:rPr lang="en-US" sz="1800">
                <a:ea typeface="Calibri"/>
                <a:cs typeface="Calibri"/>
              </a:rPr>
              <a:t>time steps (numbers, words, etc.)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Requires:</a:t>
            </a:r>
            <a:r>
              <a:rPr lang="en-US" sz="1800">
                <a:ea typeface="Calibri"/>
                <a:cs typeface="Calibri"/>
              </a:rPr>
              <a:t> initial hidden state 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sz="1800" i="1" baseline="-25000">
                <a:ea typeface="Calibri"/>
                <a:cs typeface="Calibri"/>
              </a:rPr>
              <a:t>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>
                <a:ea typeface="Calibri"/>
                <a:cs typeface="Calibri"/>
              </a:rPr>
              <a:t>Produces:</a:t>
            </a:r>
            <a:r>
              <a:rPr lang="en-US" sz="1800">
                <a:ea typeface="Calibri"/>
                <a:cs typeface="Calibri"/>
              </a:rPr>
              <a:t> sequence of hidden states 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baseline="-25000"/>
              <a:t>1</a:t>
            </a:r>
            <a:r>
              <a:rPr lang="en-US" sz="1800" i="1">
                <a:ea typeface="Calibri"/>
                <a:cs typeface="Calibri"/>
              </a:rPr>
              <a:t>, 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baseline="-25000"/>
              <a:t>2</a:t>
            </a:r>
            <a:r>
              <a:rPr lang="en-US" sz="1800" i="1">
                <a:ea typeface="Calibri"/>
                <a:cs typeface="Calibri"/>
              </a:rPr>
              <a:t>, …, </a:t>
            </a:r>
            <a:r>
              <a:rPr lang="en-US" sz="1800" b="1" i="1" err="1">
                <a:ea typeface="Calibri"/>
                <a:cs typeface="Calibri"/>
              </a:rPr>
              <a:t>h</a:t>
            </a:r>
            <a:r>
              <a:rPr lang="en-US" i="1" baseline="-25000" err="1"/>
              <a:t>n</a:t>
            </a:r>
            <a:r>
              <a:rPr lang="en-US" sz="1200" baseline="-25000">
                <a:ea typeface="Calibri"/>
                <a:cs typeface="Calibri"/>
              </a:rPr>
              <a:t> </a:t>
            </a:r>
            <a:endParaRPr lang="en-US" sz="1200" baseline="-2500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2000" b="1">
                <a:ea typeface="Calibri"/>
                <a:cs typeface="Calibri"/>
              </a:rPr>
              <a:t>Key difference</a:t>
            </a:r>
            <a:r>
              <a:rPr lang="en-US" sz="2000">
                <a:ea typeface="Calibri"/>
                <a:cs typeface="Calibri"/>
              </a:rPr>
              <a:t> to fully-connected LMs like Bengio's LM (2003)</a:t>
            </a:r>
          </a:p>
          <a:p>
            <a:pPr lvl="1">
              <a:buChar char="•"/>
            </a:pPr>
            <a:r>
              <a:rPr lang="en-US" sz="1800" b="1" i="1" err="1">
                <a:ea typeface="Calibri"/>
                <a:cs typeface="Calibri"/>
              </a:rPr>
              <a:t>h</a:t>
            </a:r>
            <a:r>
              <a:rPr lang="en-US" sz="1800" i="1" baseline="-25000" err="1">
                <a:ea typeface="Calibri"/>
                <a:cs typeface="Calibri"/>
              </a:rPr>
              <a:t>t</a:t>
            </a:r>
            <a:r>
              <a:rPr lang="en-US" sz="1800" i="1">
                <a:ea typeface="Calibri"/>
                <a:cs typeface="Calibri"/>
              </a:rPr>
              <a:t> = f(</a:t>
            </a:r>
            <a:r>
              <a:rPr lang="en-US" sz="1800" b="1" i="1" err="1">
                <a:ea typeface="Calibri"/>
                <a:cs typeface="Calibri"/>
              </a:rPr>
              <a:t>Wx</a:t>
            </a:r>
            <a:r>
              <a:rPr lang="en-US" sz="1800" i="1" baseline="-25000" err="1">
                <a:ea typeface="Calibri"/>
                <a:cs typeface="Calibri"/>
              </a:rPr>
              <a:t>t</a:t>
            </a:r>
            <a:r>
              <a:rPr lang="en-US" sz="1800" i="1">
                <a:ea typeface="Calibri"/>
                <a:cs typeface="Calibri"/>
              </a:rPr>
              <a:t> + </a:t>
            </a:r>
            <a:r>
              <a:rPr lang="en-US" sz="1800" b="1" i="1">
                <a:ea typeface="Calibri"/>
                <a:cs typeface="Calibri"/>
              </a:rPr>
              <a:t>Uh</a:t>
            </a:r>
            <a:r>
              <a:rPr lang="en-US" sz="1800" i="1" baseline="-25000">
                <a:ea typeface="Calibri"/>
                <a:cs typeface="Calibri"/>
              </a:rPr>
              <a:t>t-1</a:t>
            </a:r>
            <a:r>
              <a:rPr lang="en-US" sz="1800" i="1">
                <a:ea typeface="Calibri"/>
                <a:cs typeface="Calibri"/>
              </a:rPr>
              <a:t> + </a:t>
            </a:r>
            <a:r>
              <a:rPr lang="en-US" sz="1800" b="1" i="1">
                <a:ea typeface="Calibri"/>
                <a:cs typeface="Calibri"/>
              </a:rPr>
              <a:t>b</a:t>
            </a:r>
            <a:r>
              <a:rPr lang="en-US" sz="1800" i="1">
                <a:ea typeface="Calibri"/>
                <a:cs typeface="Calibri"/>
              </a:rPr>
              <a:t>) </a:t>
            </a:r>
            <a:r>
              <a:rPr lang="en-US" sz="1800">
                <a:ea typeface="Calibri"/>
                <a:cs typeface="Calibri"/>
              </a:rPr>
              <a:t>wh. </a:t>
            </a:r>
            <a:r>
              <a:rPr lang="en-US" sz="1800" b="1" i="1">
                <a:ea typeface="Calibri"/>
                <a:cs typeface="Calibri"/>
              </a:rPr>
              <a:t>W, U</a:t>
            </a:r>
            <a:r>
              <a:rPr lang="en-US" sz="1800">
                <a:ea typeface="Calibri"/>
                <a:cs typeface="Calibri"/>
              </a:rPr>
              <a:t> linear transformations, </a:t>
            </a:r>
            <a:r>
              <a:rPr lang="en-US" sz="1800" b="1" i="1">
                <a:ea typeface="Calibri"/>
                <a:cs typeface="Calibri"/>
              </a:rPr>
              <a:t>b </a:t>
            </a:r>
            <a:r>
              <a:rPr lang="en-US" sz="1800">
                <a:ea typeface="Calibri"/>
                <a:cs typeface="Calibri"/>
              </a:rPr>
              <a:t>bias, </a:t>
            </a:r>
            <a:r>
              <a:rPr lang="en-US" sz="1800" i="1">
                <a:ea typeface="Calibri"/>
                <a:cs typeface="Calibri"/>
              </a:rPr>
              <a:t>f </a:t>
            </a:r>
            <a:r>
              <a:rPr lang="en-US" sz="1800">
                <a:ea typeface="Calibri"/>
                <a:cs typeface="Calibri"/>
              </a:rPr>
              <a:t>is activation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I.e. hidden states computed from previous hidden state </a:t>
            </a:r>
            <a:r>
              <a:rPr lang="en-US" sz="1800" i="1">
                <a:ea typeface="Calibri"/>
                <a:cs typeface="Calibri"/>
              </a:rPr>
              <a:t>and </a:t>
            </a:r>
            <a:r>
              <a:rPr lang="en-US" sz="1800">
                <a:ea typeface="Calibri"/>
                <a:cs typeface="Calibri"/>
              </a:rPr>
              <a:t>current input</a:t>
            </a:r>
          </a:p>
          <a:p>
            <a:endParaRPr lang="en-US" sz="2000">
              <a:ea typeface="Calibri"/>
              <a:cs typeface="Calibri"/>
            </a:endParaRPr>
          </a:p>
          <a:p>
            <a:pPr>
              <a:buChar char="•"/>
            </a:pPr>
            <a:endParaRPr lang="en-US" sz="20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600">
                <a:ea typeface="Calibri"/>
                <a:cs typeface="Calibri"/>
              </a:rPr>
              <a:t> </a:t>
            </a:r>
          </a:p>
          <a:p>
            <a:pPr marL="0" indent="0">
              <a:buNone/>
            </a:pPr>
            <a:endParaRPr lang="en-US" sz="2000" b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30005E86-9E73-188D-E895-703F10C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4748213"/>
            <a:ext cx="4371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Question: </a:t>
            </a:r>
            <a:r>
              <a:rPr lang="en-GB" sz="2000" dirty="0">
                <a:ea typeface="Calibri"/>
                <a:cs typeface="Calibri"/>
              </a:rPr>
              <a:t>why not allow </a:t>
            </a:r>
            <a:r>
              <a:rPr lang="en-GB" sz="2000" i="1" dirty="0">
                <a:ea typeface="Calibri"/>
                <a:cs typeface="Calibri"/>
              </a:rPr>
              <a:t>decoder </a:t>
            </a:r>
            <a:r>
              <a:rPr lang="en-GB" sz="2000" dirty="0">
                <a:ea typeface="Calibri"/>
                <a:cs typeface="Calibri"/>
              </a:rPr>
              <a:t>to access </a:t>
            </a:r>
            <a:r>
              <a:rPr lang="en-GB" sz="2000" i="1" dirty="0">
                <a:ea typeface="Calibri"/>
                <a:cs typeface="Calibri"/>
              </a:rPr>
              <a:t>encoder </a:t>
            </a:r>
            <a:r>
              <a:rPr lang="en-GB" sz="2000" dirty="0">
                <a:ea typeface="Calibri"/>
                <a:cs typeface="Calibri"/>
              </a:rPr>
              <a:t>hidden states directly?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Would this be cheating in some way? No.</a:t>
            </a:r>
          </a:p>
          <a:p>
            <a:r>
              <a:rPr lang="en-GB" sz="2000" dirty="0">
                <a:ea typeface="Calibri"/>
                <a:cs typeface="Calibri"/>
              </a:rPr>
              <a:t>This </a:t>
            </a:r>
            <a:r>
              <a:rPr lang="en-GB" sz="2000" b="1" dirty="0">
                <a:ea typeface="Calibri"/>
                <a:cs typeface="Calibri"/>
              </a:rPr>
              <a:t>would allow decoder </a:t>
            </a:r>
            <a:r>
              <a:rPr lang="en-GB" sz="2000" dirty="0">
                <a:ea typeface="Calibri"/>
                <a:cs typeface="Calibri"/>
              </a:rPr>
              <a:t>to get </a:t>
            </a:r>
            <a:r>
              <a:rPr lang="en-GB" sz="2000" b="1" dirty="0">
                <a:ea typeface="Calibri"/>
                <a:cs typeface="Calibri"/>
              </a:rPr>
              <a:t>information from all time steps </a:t>
            </a:r>
            <a:endParaRPr lang="en-GB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>
                <a:ea typeface="Calibri"/>
                <a:cs typeface="Calibri"/>
              </a:rPr>
              <a:t>It was accomplished by redefining context vector </a:t>
            </a:r>
            <a:r>
              <a:rPr lang="en-GB" sz="1800" b="1" i="1">
                <a:ea typeface="Calibri"/>
                <a:cs typeface="Calibri"/>
              </a:rPr>
              <a:t>c</a:t>
            </a:r>
            <a:endParaRPr lang="en-GB" sz="1800" b="1" i="1" dirty="0">
              <a:ea typeface="Calibri"/>
              <a:cs typeface="Calibri"/>
            </a:endParaRPr>
          </a:p>
          <a:p>
            <a:r>
              <a:rPr lang="en-GB" sz="2000">
                <a:ea typeface="Calibri"/>
                <a:cs typeface="Calibri"/>
              </a:rPr>
              <a:t>Formally, let </a:t>
            </a:r>
            <a:r>
              <a:rPr lang="en-GB" sz="2000" b="1" i="1" dirty="0">
                <a:ea typeface="Calibri"/>
                <a:cs typeface="Calibri"/>
              </a:rPr>
              <a:t>c </a:t>
            </a:r>
            <a:r>
              <a:rPr lang="en-GB" sz="2000" i="1" dirty="0">
                <a:ea typeface="Calibri"/>
                <a:cs typeface="Calibri"/>
              </a:rPr>
              <a:t>= f(</a:t>
            </a:r>
            <a:r>
              <a:rPr lang="en-GB" sz="2000" b="1" i="1" dirty="0">
                <a:ea typeface="+mn-lt"/>
                <a:cs typeface="+mn-lt"/>
              </a:rPr>
              <a:t>h</a:t>
            </a:r>
            <a:r>
              <a:rPr lang="en-GB" sz="2000" i="1" baseline="30000" dirty="0">
                <a:ea typeface="+mn-lt"/>
                <a:cs typeface="+mn-lt"/>
              </a:rPr>
              <a:t>e</a:t>
            </a:r>
            <a:r>
              <a:rPr lang="en-GB" sz="2000" i="1" baseline="-25000" dirty="0">
                <a:ea typeface="+mn-lt"/>
                <a:cs typeface="+mn-lt"/>
              </a:rPr>
              <a:t>1</a:t>
            </a:r>
            <a:r>
              <a:rPr lang="en-GB" sz="2000" i="1" dirty="0">
                <a:ea typeface="Calibri"/>
                <a:cs typeface="Calibri"/>
              </a:rPr>
              <a:t>,…, </a:t>
            </a:r>
            <a:r>
              <a:rPr lang="en-GB" sz="2000" b="1" i="1">
                <a:ea typeface="+mn-lt"/>
                <a:cs typeface="+mn-lt"/>
              </a:rPr>
              <a:t>h</a:t>
            </a:r>
            <a:r>
              <a:rPr lang="en-GB" sz="2000" i="1" baseline="30000">
                <a:ea typeface="+mn-lt"/>
                <a:cs typeface="+mn-lt"/>
              </a:rPr>
              <a:t>e</a:t>
            </a:r>
            <a:r>
              <a:rPr lang="en-GB" sz="2000" i="1" baseline="-25000">
                <a:ea typeface="+mn-lt"/>
                <a:cs typeface="+mn-lt"/>
              </a:rPr>
              <a:t>t</a:t>
            </a:r>
            <a:r>
              <a:rPr lang="en-GB" sz="2000" i="1">
                <a:ea typeface="Calibri"/>
                <a:cs typeface="Calibri"/>
              </a:rPr>
              <a:t>) </a:t>
            </a:r>
            <a:r>
              <a:rPr lang="en-GB" sz="2000">
                <a:ea typeface="Calibri"/>
                <a:cs typeface="Calibri"/>
              </a:rPr>
              <a:t>be</a:t>
            </a:r>
            <a:r>
              <a:rPr lang="en-GB" sz="2000" i="1" dirty="0">
                <a:ea typeface="Calibri"/>
                <a:cs typeface="Calibri"/>
              </a:rPr>
              <a:t> </a:t>
            </a:r>
            <a:r>
              <a:rPr lang="en-GB" sz="2000" dirty="0">
                <a:ea typeface="Calibri"/>
                <a:cs typeface="Calibri"/>
              </a:rPr>
              <a:t>a function of all encoder hidden states</a:t>
            </a:r>
          </a:p>
          <a:p>
            <a:pPr lvl="1">
              <a:buChar char="•"/>
            </a:pPr>
            <a:r>
              <a:rPr lang="en-GB" sz="1800">
                <a:ea typeface="Calibri"/>
                <a:cs typeface="Calibri"/>
              </a:rPr>
              <a:t>Most commonly, </a:t>
            </a:r>
            <a:r>
              <a:rPr lang="en-GB" sz="1800" i="1" dirty="0">
                <a:ea typeface="Calibri"/>
                <a:cs typeface="Calibri"/>
              </a:rPr>
              <a:t>f</a:t>
            </a:r>
            <a:r>
              <a:rPr lang="en-GB" sz="1800" dirty="0">
                <a:ea typeface="Calibri"/>
                <a:cs typeface="Calibri"/>
              </a:rPr>
              <a:t> is a weighted sum of encoder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Weights determine how much to "attend to" each hidden state</a:t>
            </a:r>
          </a:p>
          <a:p>
            <a:r>
              <a:rPr lang="en-GB" sz="2000" b="1" dirty="0">
                <a:ea typeface="Calibri"/>
                <a:cs typeface="Calibri"/>
              </a:rPr>
              <a:t>How we compute weights </a:t>
            </a:r>
            <a:r>
              <a:rPr lang="en-GB" sz="2000" dirty="0">
                <a:ea typeface="Calibri"/>
                <a:cs typeface="Calibri"/>
              </a:rPr>
              <a:t>usually determines </a:t>
            </a:r>
            <a:r>
              <a:rPr lang="en-GB" sz="2000" b="1" dirty="0">
                <a:ea typeface="Calibri"/>
                <a:cs typeface="Calibri"/>
              </a:rPr>
              <a:t>type of attention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Most common approach: </a:t>
            </a:r>
            <a:r>
              <a:rPr lang="en-GB" sz="1800" b="1" dirty="0">
                <a:ea typeface="Calibri"/>
                <a:cs typeface="Calibri"/>
              </a:rPr>
              <a:t>dot-product attention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Attention scores: </a:t>
            </a:r>
            <a:r>
              <a:rPr lang="en-GB" sz="1800" dirty="0">
                <a:ea typeface="Calibri"/>
                <a:cs typeface="Calibri"/>
              </a:rPr>
              <a:t>dot-product between encoder and decoder hidden state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Attention weights:</a:t>
            </a:r>
            <a:r>
              <a:rPr lang="en-GB" sz="1800" dirty="0">
                <a:ea typeface="Calibri"/>
                <a:cs typeface="Calibri"/>
              </a:rPr>
              <a:t> normalized attention scores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black and white symbol&#10;&#10;Description automatically generated">
            <a:extLst>
              <a:ext uri="{FF2B5EF4-FFF2-40B4-BE49-F238E27FC236}">
                <a16:creationId xmlns:a16="http://schemas.microsoft.com/office/drawing/2014/main" id="{730540BE-4491-6AC2-2571-0AF3C527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95" y="5183117"/>
            <a:ext cx="2087493" cy="807519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8588CD-591B-A726-DD1C-46F3ADB0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73" y="5124113"/>
            <a:ext cx="3048001" cy="10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B9B1-C0BE-1914-174E-AC6184C4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0C66E12-F5E3-0D5A-763F-763457B08484}"/>
              </a:ext>
            </a:extLst>
          </p:cNvPr>
          <p:cNvGrpSpPr/>
          <p:nvPr/>
        </p:nvGrpSpPr>
        <p:grpSpPr>
          <a:xfrm>
            <a:off x="982980" y="2015235"/>
            <a:ext cx="3404870" cy="3677920"/>
            <a:chOff x="982980" y="2015235"/>
            <a:chExt cx="3404870" cy="367792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30E4122-43C5-ABF9-36F1-26A204A38979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9CF91B7-EC95-AD69-1048-0EB6BEACBD05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A958A4-B8E5-6D49-73C2-69F36E4D86D3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CF4064F-72B9-0C24-8AD1-D7E453AC1B92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4BF22BA9-F05A-F504-164E-19EB8B35BC76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F2491B0-3F30-CEC1-909A-88DF5A214927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E069667E-10B0-688A-AC79-0C553A3B2340}"/>
                </a:ext>
              </a:extLst>
            </p:cNvPr>
            <p:cNvSpPr/>
            <p:nvPr/>
          </p:nvSpPr>
          <p:spPr>
            <a:xfrm>
              <a:off x="1591056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6DD69B0-D3CA-98A2-7B11-E31367A6E4F7}"/>
                </a:ext>
              </a:extLst>
            </p:cNvPr>
            <p:cNvSpPr/>
            <p:nvPr/>
          </p:nvSpPr>
          <p:spPr>
            <a:xfrm>
              <a:off x="1077252" y="3627881"/>
              <a:ext cx="111760" cy="675005"/>
            </a:xfrm>
            <a:custGeom>
              <a:avLst/>
              <a:gdLst/>
              <a:ahLst/>
              <a:cxnLst/>
              <a:rect l="l" t="t" r="r" b="b"/>
              <a:pathLst>
                <a:path w="111759" h="675004">
                  <a:moveTo>
                    <a:pt x="56337" y="39259"/>
                  </a:moveTo>
                  <a:lnTo>
                    <a:pt x="46267" y="5613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78" y="56372"/>
                  </a:lnTo>
                  <a:lnTo>
                    <a:pt x="56337" y="39259"/>
                  </a:lnTo>
                  <a:close/>
                </a:path>
                <a:path w="111759" h="675004">
                  <a:moveTo>
                    <a:pt x="67906" y="19558"/>
                  </a:moveTo>
                  <a:lnTo>
                    <a:pt x="46647" y="19558"/>
                  </a:lnTo>
                  <a:lnTo>
                    <a:pt x="66459" y="19685"/>
                  </a:lnTo>
                  <a:lnTo>
                    <a:pt x="66078" y="56372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lnTo>
                    <a:pt x="108813" y="91313"/>
                  </a:lnTo>
                  <a:lnTo>
                    <a:pt x="67906" y="19558"/>
                  </a:lnTo>
                  <a:close/>
                </a:path>
                <a:path w="111759" h="675004">
                  <a:moveTo>
                    <a:pt x="56756" y="0"/>
                  </a:move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7" y="56136"/>
                  </a:lnTo>
                  <a:lnTo>
                    <a:pt x="46647" y="19558"/>
                  </a:lnTo>
                  <a:lnTo>
                    <a:pt x="67906" y="19558"/>
                  </a:lnTo>
                  <a:lnTo>
                    <a:pt x="56756" y="0"/>
                  </a:lnTo>
                  <a:close/>
                </a:path>
                <a:path w="111759" h="675004">
                  <a:moveTo>
                    <a:pt x="66408" y="24511"/>
                  </a:moveTo>
                  <a:lnTo>
                    <a:pt x="47942" y="24511"/>
                  </a:lnTo>
                  <a:lnTo>
                    <a:pt x="65062" y="24638"/>
                  </a:lnTo>
                  <a:lnTo>
                    <a:pt x="56337" y="39259"/>
                  </a:lnTo>
                  <a:lnTo>
                    <a:pt x="66078" y="56372"/>
                  </a:lnTo>
                  <a:lnTo>
                    <a:pt x="66408" y="24511"/>
                  </a:lnTo>
                  <a:close/>
                </a:path>
                <a:path w="111759" h="675004">
                  <a:moveTo>
                    <a:pt x="46647" y="19558"/>
                  </a:moveTo>
                  <a:lnTo>
                    <a:pt x="46267" y="56136"/>
                  </a:lnTo>
                  <a:lnTo>
                    <a:pt x="56337" y="39259"/>
                  </a:lnTo>
                  <a:lnTo>
                    <a:pt x="47942" y="24511"/>
                  </a:lnTo>
                  <a:lnTo>
                    <a:pt x="66408" y="24511"/>
                  </a:lnTo>
                  <a:lnTo>
                    <a:pt x="66459" y="19685"/>
                  </a:lnTo>
                  <a:lnTo>
                    <a:pt x="46647" y="19558"/>
                  </a:lnTo>
                  <a:close/>
                </a:path>
                <a:path w="111759" h="675004">
                  <a:moveTo>
                    <a:pt x="47942" y="24511"/>
                  </a:moveTo>
                  <a:lnTo>
                    <a:pt x="56337" y="39259"/>
                  </a:lnTo>
                  <a:lnTo>
                    <a:pt x="65062" y="24638"/>
                  </a:lnTo>
                  <a:lnTo>
                    <a:pt x="47942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1B34010-A6A6-19A5-297C-6FE5ABB27568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F83AA77-13D3-E7DE-3377-6E0CB9FB9DD3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4EA8443-ADA6-ACF7-8A2C-A409CC319E69}"/>
                </a:ext>
              </a:extLst>
            </p:cNvPr>
            <p:cNvSpPr/>
            <p:nvPr/>
          </p:nvSpPr>
          <p:spPr>
            <a:xfrm>
              <a:off x="1133094" y="2015235"/>
              <a:ext cx="1242060" cy="1506220"/>
            </a:xfrm>
            <a:custGeom>
              <a:avLst/>
              <a:gdLst/>
              <a:ahLst/>
              <a:cxnLst/>
              <a:rect l="l" t="t" r="r" b="b"/>
              <a:pathLst>
                <a:path w="1242060" h="1506220">
                  <a:moveTo>
                    <a:pt x="18999" y="1423162"/>
                  </a:moveTo>
                  <a:lnTo>
                    <a:pt x="0" y="1506219"/>
                  </a:lnTo>
                  <a:lnTo>
                    <a:pt x="77838" y="1471549"/>
                  </a:lnTo>
                  <a:lnTo>
                    <a:pt x="67954" y="1463421"/>
                  </a:lnTo>
                  <a:lnTo>
                    <a:pt x="47993" y="1463421"/>
                  </a:lnTo>
                  <a:lnTo>
                    <a:pt x="32702" y="1450848"/>
                  </a:lnTo>
                  <a:lnTo>
                    <a:pt x="40759" y="1441056"/>
                  </a:lnTo>
                  <a:lnTo>
                    <a:pt x="18999" y="1423162"/>
                  </a:lnTo>
                  <a:close/>
                </a:path>
                <a:path w="1242060" h="1506220">
                  <a:moveTo>
                    <a:pt x="40759" y="1441056"/>
                  </a:moveTo>
                  <a:lnTo>
                    <a:pt x="32702" y="1450848"/>
                  </a:lnTo>
                  <a:lnTo>
                    <a:pt x="47993" y="1463421"/>
                  </a:lnTo>
                  <a:lnTo>
                    <a:pt x="56050" y="1453631"/>
                  </a:lnTo>
                  <a:lnTo>
                    <a:pt x="40759" y="1441056"/>
                  </a:lnTo>
                  <a:close/>
                </a:path>
                <a:path w="1242060" h="1506220">
                  <a:moveTo>
                    <a:pt x="56050" y="1453631"/>
                  </a:moveTo>
                  <a:lnTo>
                    <a:pt x="47993" y="1463421"/>
                  </a:lnTo>
                  <a:lnTo>
                    <a:pt x="67954" y="1463421"/>
                  </a:lnTo>
                  <a:lnTo>
                    <a:pt x="56050" y="1453631"/>
                  </a:lnTo>
                  <a:close/>
                </a:path>
                <a:path w="1242060" h="1506220">
                  <a:moveTo>
                    <a:pt x="1226566" y="0"/>
                  </a:moveTo>
                  <a:lnTo>
                    <a:pt x="40759" y="1441056"/>
                  </a:lnTo>
                  <a:lnTo>
                    <a:pt x="56050" y="1453631"/>
                  </a:lnTo>
                  <a:lnTo>
                    <a:pt x="1241933" y="12700"/>
                  </a:lnTo>
                  <a:lnTo>
                    <a:pt x="1226566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40C7C12A-2ADD-573C-CD0B-FCAA27CE8367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11A9DB0-362D-87E9-555E-2109332A8ABC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238D481-0F6F-A703-62E2-F35DEC1FCDD5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96921EF-00EB-7321-5B80-5E7D29B4F284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CC43E29-173F-DFF7-6336-C214CF37A186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6D865C9-4BE1-D493-A88A-8BA913FF035F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AE68E94-93C4-164B-5B13-BFA258FBB154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CEF777F-1623-9185-41E5-661BAB484482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E07771D-91E9-7042-92C1-7F35F590B3F1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D7224A8-0ADE-6F4F-6FFD-F8B9252874BE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62A8E69-E75D-3213-37D8-A8AA682C591E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61D1E261-E85E-8AC1-DFAB-AB21511FBEAF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C0CB504-9DFD-D4E3-71E9-7228374E9BED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E4E942F-64F9-F7A2-A6DF-ACB40FE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A9995-A5DA-5832-66AF-402C560D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35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B72A-7E27-E4F1-F770-45CC380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0D01F08-17AF-4DD4-D49D-67C298D812AC}"/>
              </a:ext>
            </a:extLst>
          </p:cNvPr>
          <p:cNvGrpSpPr/>
          <p:nvPr/>
        </p:nvGrpSpPr>
        <p:grpSpPr>
          <a:xfrm>
            <a:off x="982980" y="2017776"/>
            <a:ext cx="3404870" cy="3675379"/>
            <a:chOff x="982980" y="2017776"/>
            <a:chExt cx="3404870" cy="367537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0741CD1-211D-FA45-182E-7646B6A3ADE5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48C6539-0FB3-AE47-B55D-5A85287F07FC}"/>
                </a:ext>
              </a:extLst>
            </p:cNvPr>
            <p:cNvSpPr/>
            <p:nvPr/>
          </p:nvSpPr>
          <p:spPr>
            <a:xfrm>
              <a:off x="1066800" y="4536948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505D560-5132-9DB6-34A0-783854B4DEEF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A3303F7-EF2E-27C0-CA7D-26B54A2678B5}"/>
                </a:ext>
              </a:extLst>
            </p:cNvPr>
            <p:cNvSpPr/>
            <p:nvPr/>
          </p:nvSpPr>
          <p:spPr>
            <a:xfrm>
              <a:off x="1066800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7F57A2-D5D3-6114-DA10-58A1BC0AB2D3}"/>
                </a:ext>
              </a:extLst>
            </p:cNvPr>
            <p:cNvSpPr/>
            <p:nvPr/>
          </p:nvSpPr>
          <p:spPr>
            <a:xfrm>
              <a:off x="992886" y="4303014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0A240A8A-050B-18F2-269B-23959ED156E4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CE377D8-BB39-C9CC-3F0C-51BE8DF87FBC}"/>
                </a:ext>
              </a:extLst>
            </p:cNvPr>
            <p:cNvSpPr/>
            <p:nvPr/>
          </p:nvSpPr>
          <p:spPr>
            <a:xfrm>
              <a:off x="1591056" y="3511296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B4FA8FC-EBD4-2618-5234-D0DFF055CE4C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A1B14C0-01AF-8CAA-A04C-0009A1ACC61F}"/>
                </a:ext>
              </a:extLst>
            </p:cNvPr>
            <p:cNvSpPr/>
            <p:nvPr/>
          </p:nvSpPr>
          <p:spPr>
            <a:xfrm>
              <a:off x="1066800" y="3511296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DB2BD470-8AE1-0EC5-C260-568D8691A6D3}"/>
                </a:ext>
              </a:extLst>
            </p:cNvPr>
            <p:cNvSpPr/>
            <p:nvPr/>
          </p:nvSpPr>
          <p:spPr>
            <a:xfrm>
              <a:off x="1172667" y="3578860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533E8008-DA8A-BE7D-3298-463D35850244}"/>
                </a:ext>
              </a:extLst>
            </p:cNvPr>
            <p:cNvSpPr/>
            <p:nvPr/>
          </p:nvSpPr>
          <p:spPr>
            <a:xfrm>
              <a:off x="1732534" y="2017776"/>
              <a:ext cx="645160" cy="1503680"/>
            </a:xfrm>
            <a:custGeom>
              <a:avLst/>
              <a:gdLst/>
              <a:ahLst/>
              <a:cxnLst/>
              <a:rect l="l" t="t" r="r" b="b"/>
              <a:pathLst>
                <a:path w="645160" h="1503679">
                  <a:moveTo>
                    <a:pt x="0" y="1418716"/>
                  </a:moveTo>
                  <a:lnTo>
                    <a:pt x="5588" y="1503679"/>
                  </a:lnTo>
                  <a:lnTo>
                    <a:pt x="69343" y="1448943"/>
                  </a:lnTo>
                  <a:lnTo>
                    <a:pt x="39370" y="1448943"/>
                  </a:lnTo>
                  <a:lnTo>
                    <a:pt x="21082" y="1441323"/>
                  </a:lnTo>
                  <a:lnTo>
                    <a:pt x="25995" y="1429622"/>
                  </a:lnTo>
                  <a:lnTo>
                    <a:pt x="0" y="1418716"/>
                  </a:lnTo>
                  <a:close/>
                </a:path>
                <a:path w="645160" h="1503679">
                  <a:moveTo>
                    <a:pt x="25995" y="1429622"/>
                  </a:moveTo>
                  <a:lnTo>
                    <a:pt x="21082" y="1441323"/>
                  </a:lnTo>
                  <a:lnTo>
                    <a:pt x="39370" y="1448943"/>
                  </a:lnTo>
                  <a:lnTo>
                    <a:pt x="44264" y="1437287"/>
                  </a:lnTo>
                  <a:lnTo>
                    <a:pt x="25995" y="1429622"/>
                  </a:lnTo>
                  <a:close/>
                </a:path>
                <a:path w="645160" h="1503679">
                  <a:moveTo>
                    <a:pt x="44264" y="1437287"/>
                  </a:moveTo>
                  <a:lnTo>
                    <a:pt x="39370" y="1448943"/>
                  </a:lnTo>
                  <a:lnTo>
                    <a:pt x="69343" y="1448943"/>
                  </a:lnTo>
                  <a:lnTo>
                    <a:pt x="70231" y="1448181"/>
                  </a:lnTo>
                  <a:lnTo>
                    <a:pt x="44264" y="1437287"/>
                  </a:lnTo>
                  <a:close/>
                </a:path>
                <a:path w="645160" h="1503679">
                  <a:moveTo>
                    <a:pt x="626364" y="0"/>
                  </a:moveTo>
                  <a:lnTo>
                    <a:pt x="25995" y="1429622"/>
                  </a:lnTo>
                  <a:lnTo>
                    <a:pt x="44264" y="1437287"/>
                  </a:lnTo>
                  <a:lnTo>
                    <a:pt x="644652" y="7620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B2FD615F-31D4-C5E5-0D52-1AD4E62A8678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C1626A2-F42E-AADA-DF4C-58CD1B99E4E8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AABB66-814D-1A3C-0CF6-B76339FDEAD1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654D558-EA9E-3A36-738A-ADF2E7B02F45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C6BCBEA-CFE0-00CE-26CF-03165F15518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009D365-8FDD-6A4E-3986-DBDC2D078378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BB4A1E0-B0D3-C7AB-23B6-B6EBE2623A73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B424E5BD-6F3F-DBEF-CA69-CFB2162D68A5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B0AB0CA-AE5C-B4E7-44C6-51B78D66C967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9720CAC-F880-00A5-6210-FE44F19EF2ED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CACD8E0-8374-630B-DE49-F90A1EBB98D9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A91AD03-3792-C8F9-E0F6-08F4728A4D1C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E42BA98-4248-AE91-77EE-3129C4BAC269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EBC3DF4-5057-8CF6-2601-6CB39766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91F67-89AD-D823-E230-76766581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6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F7F9-A915-FD86-F430-7519871C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4E9A848-C30B-36AB-079C-98043D35B41A}"/>
              </a:ext>
            </a:extLst>
          </p:cNvPr>
          <p:cNvGrpSpPr/>
          <p:nvPr/>
        </p:nvGrpSpPr>
        <p:grpSpPr>
          <a:xfrm>
            <a:off x="982980" y="2021458"/>
            <a:ext cx="3404870" cy="3671570"/>
            <a:chOff x="982980" y="2021458"/>
            <a:chExt cx="3404870" cy="367157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F5B63335-F9A9-879A-49F1-1557B4752AE5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3B4EBA8-616C-0F57-B806-938F984E0861}"/>
                </a:ext>
              </a:extLst>
            </p:cNvPr>
            <p:cNvSpPr/>
            <p:nvPr/>
          </p:nvSpPr>
          <p:spPr>
            <a:xfrm>
              <a:off x="1066800" y="4536948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6B335F4-02E1-B7E0-7716-8627DB305A44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3E1B56F-E421-C71F-C826-4F7B929C4805}"/>
                </a:ext>
              </a:extLst>
            </p:cNvPr>
            <p:cNvSpPr/>
            <p:nvPr/>
          </p:nvSpPr>
          <p:spPr>
            <a:xfrm>
              <a:off x="1066800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4A69EC0-E510-B8F0-B7BC-19F5E979D44A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1687D0EB-2BE1-9395-A663-345ED4416A2E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F8BD52BA-3615-2D5E-023B-C1EA917505FD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A826535-1832-4F21-3972-DB8484514BA8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8740EF56-9038-6147-596C-0656A56C78AF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F513B0C-0A39-34D7-489E-9735BA2E74A1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2344A3E6-2714-4B6C-8CDF-0FCE38A63203}"/>
                </a:ext>
              </a:extLst>
            </p:cNvPr>
            <p:cNvSpPr/>
            <p:nvPr/>
          </p:nvSpPr>
          <p:spPr>
            <a:xfrm>
              <a:off x="2304796" y="2021458"/>
              <a:ext cx="76200" cy="1500505"/>
            </a:xfrm>
            <a:custGeom>
              <a:avLst/>
              <a:gdLst/>
              <a:ahLst/>
              <a:cxnLst/>
              <a:rect l="l" t="t" r="r" b="b"/>
              <a:pathLst>
                <a:path w="76200" h="1500504">
                  <a:moveTo>
                    <a:pt x="0" y="1423162"/>
                  </a:moveTo>
                  <a:lnTo>
                    <a:pt x="36830" y="1499996"/>
                  </a:lnTo>
                  <a:lnTo>
                    <a:pt x="69847" y="1436624"/>
                  </a:lnTo>
                  <a:lnTo>
                    <a:pt x="47879" y="1436624"/>
                  </a:lnTo>
                  <a:lnTo>
                    <a:pt x="28067" y="1436369"/>
                  </a:lnTo>
                  <a:lnTo>
                    <a:pt x="28283" y="1423633"/>
                  </a:lnTo>
                  <a:lnTo>
                    <a:pt x="0" y="1423162"/>
                  </a:lnTo>
                  <a:close/>
                </a:path>
                <a:path w="76200" h="1500504">
                  <a:moveTo>
                    <a:pt x="28283" y="1423633"/>
                  </a:moveTo>
                  <a:lnTo>
                    <a:pt x="28067" y="1436369"/>
                  </a:lnTo>
                  <a:lnTo>
                    <a:pt x="47879" y="1436624"/>
                  </a:lnTo>
                  <a:lnTo>
                    <a:pt x="48093" y="1423963"/>
                  </a:lnTo>
                  <a:lnTo>
                    <a:pt x="28283" y="1423633"/>
                  </a:lnTo>
                  <a:close/>
                </a:path>
                <a:path w="76200" h="1500504">
                  <a:moveTo>
                    <a:pt x="48093" y="1423963"/>
                  </a:moveTo>
                  <a:lnTo>
                    <a:pt x="47879" y="1436624"/>
                  </a:lnTo>
                  <a:lnTo>
                    <a:pt x="69847" y="1436624"/>
                  </a:lnTo>
                  <a:lnTo>
                    <a:pt x="76200" y="1424431"/>
                  </a:lnTo>
                  <a:lnTo>
                    <a:pt x="48093" y="1423963"/>
                  </a:lnTo>
                  <a:close/>
                </a:path>
                <a:path w="76200" h="1500504">
                  <a:moveTo>
                    <a:pt x="52451" y="0"/>
                  </a:moveTo>
                  <a:lnTo>
                    <a:pt x="28283" y="1423633"/>
                  </a:lnTo>
                  <a:lnTo>
                    <a:pt x="48093" y="1423963"/>
                  </a:lnTo>
                  <a:lnTo>
                    <a:pt x="72262" y="253"/>
                  </a:lnTo>
                  <a:lnTo>
                    <a:pt x="52451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D3C54442-2457-B4BB-B347-B2AAB91F79A3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9553D96-265C-3F78-66B3-62C63FBBA216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D86EE1F-CAFA-761E-2A9A-AD2869E9A6D2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3567742-2E3D-67B5-C942-A3921914FEC6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44C2E3A-984B-7BB8-9DC9-1248680C99E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BA893F9-E559-8AC0-BB93-200DCAB62876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049CEC5-34D8-EE2E-D6AF-885C1983CC02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CCA25F1-7222-B212-2119-9E3747298052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8106059-9127-76EA-9DD3-0DE09048241D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3C44D7A-7545-4AA6-ECFE-327F45C156EB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4AFBBD8B-8160-13C2-BCDE-93C13744A217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2C77DD3-6196-74FF-DB64-22FE035923F7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CCABB2C-712F-05C9-AD2A-3FCBEA500E1E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027E9CB-B304-1D4A-1F55-E19125D2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1883D-75A6-9D4D-C52A-E56D0D5D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47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5BA6-1F75-3206-8726-6340F388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0CB27FC-5D3A-8FD8-A08A-7645C1985B92}"/>
              </a:ext>
            </a:extLst>
          </p:cNvPr>
          <p:cNvGrpSpPr/>
          <p:nvPr/>
        </p:nvGrpSpPr>
        <p:grpSpPr>
          <a:xfrm>
            <a:off x="982980" y="2018029"/>
            <a:ext cx="3404870" cy="3675379"/>
            <a:chOff x="982980" y="2018029"/>
            <a:chExt cx="3404870" cy="367537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11B4438-8F55-91D3-1DCE-0D141AC7E55E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0FB7DDD-0826-30AF-CD44-CF4C073B52DB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F3CED82-9A44-DB85-9B29-5DC2577241DC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4046D2B-E34F-0B7A-2AFE-D96027AD8985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4765BE-5FBC-0399-5791-79BD6668CB05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8B355E8-CEB5-9505-AD3D-BA7C28E988AA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400FC4-FB80-8AA3-FAFC-8323F7F22780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8B7BAE5-216C-9EAC-9C0A-67135266E9F8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9969C78-7528-5A56-865E-B634CBAA32D1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2248D9AC-41F6-1014-CA83-33D480F720EF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C73423F-427C-0C7D-006C-ECA66A8F48E3}"/>
                </a:ext>
              </a:extLst>
            </p:cNvPr>
            <p:cNvSpPr/>
            <p:nvPr/>
          </p:nvSpPr>
          <p:spPr>
            <a:xfrm>
              <a:off x="2358263" y="2018029"/>
              <a:ext cx="596265" cy="1503680"/>
            </a:xfrm>
            <a:custGeom>
              <a:avLst/>
              <a:gdLst/>
              <a:ahLst/>
              <a:cxnLst/>
              <a:rect l="l" t="t" r="r" b="b"/>
              <a:pathLst>
                <a:path w="596264" h="1503679">
                  <a:moveTo>
                    <a:pt x="551410" y="1435891"/>
                  </a:moveTo>
                  <a:lnTo>
                    <a:pt x="525144" y="1446022"/>
                  </a:lnTo>
                  <a:lnTo>
                    <a:pt x="588137" y="1503426"/>
                  </a:lnTo>
                  <a:lnTo>
                    <a:pt x="593466" y="1447800"/>
                  </a:lnTo>
                  <a:lnTo>
                    <a:pt x="556006" y="1447800"/>
                  </a:lnTo>
                  <a:lnTo>
                    <a:pt x="551410" y="1435891"/>
                  </a:lnTo>
                  <a:close/>
                </a:path>
                <a:path w="596264" h="1503679">
                  <a:moveTo>
                    <a:pt x="569871" y="1428770"/>
                  </a:moveTo>
                  <a:lnTo>
                    <a:pt x="551410" y="1435891"/>
                  </a:lnTo>
                  <a:lnTo>
                    <a:pt x="556006" y="1447800"/>
                  </a:lnTo>
                  <a:lnTo>
                    <a:pt x="574420" y="1440561"/>
                  </a:lnTo>
                  <a:lnTo>
                    <a:pt x="569871" y="1428770"/>
                  </a:lnTo>
                  <a:close/>
                </a:path>
                <a:path w="596264" h="1503679">
                  <a:moveTo>
                    <a:pt x="596264" y="1418590"/>
                  </a:moveTo>
                  <a:lnTo>
                    <a:pt x="569871" y="1428770"/>
                  </a:lnTo>
                  <a:lnTo>
                    <a:pt x="574420" y="1440561"/>
                  </a:lnTo>
                  <a:lnTo>
                    <a:pt x="556006" y="1447800"/>
                  </a:lnTo>
                  <a:lnTo>
                    <a:pt x="593466" y="1447800"/>
                  </a:lnTo>
                  <a:lnTo>
                    <a:pt x="596264" y="1418590"/>
                  </a:lnTo>
                  <a:close/>
                </a:path>
                <a:path w="596264" h="1503679">
                  <a:moveTo>
                    <a:pt x="18542" y="0"/>
                  </a:moveTo>
                  <a:lnTo>
                    <a:pt x="0" y="7112"/>
                  </a:lnTo>
                  <a:lnTo>
                    <a:pt x="551410" y="1435891"/>
                  </a:lnTo>
                  <a:lnTo>
                    <a:pt x="569871" y="1428770"/>
                  </a:lnTo>
                  <a:lnTo>
                    <a:pt x="18542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13D3145-A257-02F9-D247-D7FD470BC0A3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BBAA5F1-6162-8BEF-8EB2-C8D07F8FCB9F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235E7C2-4E3E-11B8-1F19-253E24A4829F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A167339-A34B-91D7-4C38-CE1CA02022BC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564B550D-2704-2053-016F-8233216724A3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B248398-027C-3C0B-C87A-2C443106FB51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D4BFD68-496F-A313-270F-7DCEB6350C6C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F23D490-A960-9FB6-6421-360B0ADC8815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D42D5D0-D9FB-61A7-1F32-C40E970740A5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0605F3D-6C2D-16B4-3DE9-A843D13231CF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4ED294D-9E2C-74AD-9458-09AB71CF4DA4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D55436D-B01F-EACB-F9FD-FC8F46BED6D0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4F687AF-7E69-3685-56BE-3F6515D45860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AF863BE-8009-8CA2-EB1C-6AA8070D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43632-9FCC-E032-27B9-864D0E49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2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25E4-CECD-FB8C-26F1-47AA759A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54E8835-FCDE-52D9-C163-27DB50589F8D}"/>
              </a:ext>
            </a:extLst>
          </p:cNvPr>
          <p:cNvGrpSpPr/>
          <p:nvPr/>
        </p:nvGrpSpPr>
        <p:grpSpPr>
          <a:xfrm>
            <a:off x="982980" y="2282951"/>
            <a:ext cx="3404870" cy="3409950"/>
            <a:chOff x="982980" y="2282951"/>
            <a:chExt cx="3404870" cy="340995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0243F44-BDA7-ACB1-92FD-9FBC81581FA0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BA6D6B7-75C5-6D6F-04DE-A739DB06AA0E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44947AF-FE39-7961-EC97-525F9BB867B3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02B9835-245D-AD89-5BEE-00810C43B081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231FAA4-5EC0-FE45-B46B-C512D9A17005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333A7B0-3246-44A5-44E6-821013060F89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922BA14-B0FE-7BB2-9B40-E24E8246F271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97960AC-7C76-0281-0903-C8322429B1B9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7D64464-B8B1-BD70-E3A9-941CF54F7EAB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DC6EDB1-7C42-0356-8DE7-A690553671D7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D8DDB9E-C516-D652-59A6-B8951F8FA801}"/>
                </a:ext>
              </a:extLst>
            </p:cNvPr>
            <p:cNvSpPr/>
            <p:nvPr/>
          </p:nvSpPr>
          <p:spPr>
            <a:xfrm>
              <a:off x="983742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00764FD0-8110-2642-C165-A82041E8A867}"/>
                </a:ext>
              </a:extLst>
            </p:cNvPr>
            <p:cNvSpPr/>
            <p:nvPr/>
          </p:nvSpPr>
          <p:spPr>
            <a:xfrm>
              <a:off x="1067562" y="2292857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04C03C3-8802-1170-9F62-019F895785BE}"/>
                </a:ext>
              </a:extLst>
            </p:cNvPr>
            <p:cNvSpPr/>
            <p:nvPr/>
          </p:nvSpPr>
          <p:spPr>
            <a:xfrm>
              <a:off x="1067562" y="2292857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5768249-799F-652D-51FB-23FBF3E28B91}"/>
                </a:ext>
              </a:extLst>
            </p:cNvPr>
            <p:cNvSpPr/>
            <p:nvPr/>
          </p:nvSpPr>
          <p:spPr>
            <a:xfrm>
              <a:off x="1671066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88C8B0D4-5256-E0FB-595D-10C54CFF1DEF}"/>
                </a:ext>
              </a:extLst>
            </p:cNvPr>
            <p:cNvSpPr/>
            <p:nvPr/>
          </p:nvSpPr>
          <p:spPr>
            <a:xfrm>
              <a:off x="1671066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B0346EA-D4AC-FCFF-D5F4-EA7F54A3EA21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BB62CE07-45F4-876B-EE00-1860F40E1F9F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4F5A5AD0-E673-9A2A-86EC-F87BE1A20931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D49A8721-CEEB-CD7D-8A5C-051438AC445E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E2C3530F-1A4E-8279-A5C5-BA943CED2102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4">
            <a:extLst>
              <a:ext uri="{FF2B5EF4-FFF2-40B4-BE49-F238E27FC236}">
                <a16:creationId xmlns:a16="http://schemas.microsoft.com/office/drawing/2014/main" id="{00A42C6D-FB30-864B-E8C3-2B86F40A6A9B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65CC598-213D-A8C4-89CB-85855F64506D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DA3383D-08EB-73B5-F594-41C795B8F1DD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402A73E-26CC-C782-DBCA-4434766D3F41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3989DC6F-DA16-E3EF-F2E2-DAE40D80C49C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D89BABF-83F4-2D4B-EDB8-54B4046712B0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AA1E09BF-5146-5328-A21D-FED14B038C6F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3797889-B148-EF26-F486-0C8B25915886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FA7CCC7-C9A8-901B-9F95-191431BBDE7A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40CBCCC-30FD-8C8E-AF6C-78B8F7BFBC05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345F541-C9D7-8A65-764B-BA271EE929E2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CCE2FEE-FA7F-9F17-5854-D2587BFFE488}"/>
              </a:ext>
            </a:extLst>
          </p:cNvPr>
          <p:cNvSpPr txBox="1"/>
          <p:nvPr/>
        </p:nvSpPr>
        <p:spPr>
          <a:xfrm>
            <a:off x="2212085" y="1399794"/>
            <a:ext cx="3401695" cy="923925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170" marR="325755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timestep,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we’re 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mostly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focusing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first 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”he”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0EF832A-A16F-13D1-26E5-9A7BD7E25A06}"/>
              </a:ext>
            </a:extLst>
          </p:cNvPr>
          <p:cNvSpPr/>
          <p:nvPr/>
        </p:nvSpPr>
        <p:spPr>
          <a:xfrm>
            <a:off x="1259586" y="1848611"/>
            <a:ext cx="958850" cy="483234"/>
          </a:xfrm>
          <a:custGeom>
            <a:avLst/>
            <a:gdLst/>
            <a:ahLst/>
            <a:cxnLst/>
            <a:rect l="l" t="t" r="r" b="b"/>
            <a:pathLst>
              <a:path w="958850" h="483235">
                <a:moveTo>
                  <a:pt x="58673" y="405129"/>
                </a:moveTo>
                <a:lnTo>
                  <a:pt x="0" y="482473"/>
                </a:lnTo>
                <a:lnTo>
                  <a:pt x="97154" y="482980"/>
                </a:lnTo>
                <a:lnTo>
                  <a:pt x="87487" y="463423"/>
                </a:lnTo>
                <a:lnTo>
                  <a:pt x="71373" y="463423"/>
                </a:lnTo>
                <a:lnTo>
                  <a:pt x="58546" y="437514"/>
                </a:lnTo>
                <a:lnTo>
                  <a:pt x="71519" y="431118"/>
                </a:lnTo>
                <a:lnTo>
                  <a:pt x="58673" y="405129"/>
                </a:lnTo>
                <a:close/>
              </a:path>
              <a:path w="958850" h="483235">
                <a:moveTo>
                  <a:pt x="71519" y="431118"/>
                </a:moveTo>
                <a:lnTo>
                  <a:pt x="58546" y="437514"/>
                </a:lnTo>
                <a:lnTo>
                  <a:pt x="71373" y="463423"/>
                </a:lnTo>
                <a:lnTo>
                  <a:pt x="84330" y="457034"/>
                </a:lnTo>
                <a:lnTo>
                  <a:pt x="71519" y="431118"/>
                </a:lnTo>
                <a:close/>
              </a:path>
              <a:path w="958850" h="483235">
                <a:moveTo>
                  <a:pt x="84330" y="457034"/>
                </a:moveTo>
                <a:lnTo>
                  <a:pt x="71373" y="463423"/>
                </a:lnTo>
                <a:lnTo>
                  <a:pt x="87487" y="463423"/>
                </a:lnTo>
                <a:lnTo>
                  <a:pt x="84330" y="457034"/>
                </a:lnTo>
                <a:close/>
              </a:path>
              <a:path w="958850" h="483235">
                <a:moveTo>
                  <a:pt x="945895" y="0"/>
                </a:moveTo>
                <a:lnTo>
                  <a:pt x="71519" y="431118"/>
                </a:lnTo>
                <a:lnTo>
                  <a:pt x="84330" y="457034"/>
                </a:lnTo>
                <a:lnTo>
                  <a:pt x="958722" y="25908"/>
                </a:lnTo>
                <a:lnTo>
                  <a:pt x="945895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F4EC2E0-3A48-AFA3-905D-E4010795ECDC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CA2B856-CC90-1716-7499-4463F27A42C0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9FBF5F5-02AA-B1A3-6B84-3EFBD06AEB05}"/>
              </a:ext>
            </a:extLst>
          </p:cNvPr>
          <p:cNvSpPr txBox="1"/>
          <p:nvPr/>
        </p:nvSpPr>
        <p:spPr>
          <a:xfrm>
            <a:off x="4196334" y="2759201"/>
            <a:ext cx="3145790" cy="646430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15900" marR="113030" lvl="0" indent="-96520" algn="l" defTabSz="914400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9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probability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C2CBE03D-C066-0703-0DF5-D7F8E73C3D25}"/>
              </a:ext>
            </a:extLst>
          </p:cNvPr>
          <p:cNvSpPr/>
          <p:nvPr/>
        </p:nvSpPr>
        <p:spPr>
          <a:xfrm>
            <a:off x="3425190" y="3039745"/>
            <a:ext cx="772160" cy="86995"/>
          </a:xfrm>
          <a:custGeom>
            <a:avLst/>
            <a:gdLst/>
            <a:ahLst/>
            <a:cxnLst/>
            <a:rect l="l" t="t" r="r" b="b"/>
            <a:pathLst>
              <a:path w="772160" h="86994">
                <a:moveTo>
                  <a:pt x="86868" y="0"/>
                </a:moveTo>
                <a:lnTo>
                  <a:pt x="0" y="43560"/>
                </a:lnTo>
                <a:lnTo>
                  <a:pt x="86868" y="86867"/>
                </a:lnTo>
                <a:lnTo>
                  <a:pt x="86868" y="57912"/>
                </a:lnTo>
                <a:lnTo>
                  <a:pt x="72389" y="57912"/>
                </a:lnTo>
                <a:lnTo>
                  <a:pt x="72389" y="28955"/>
                </a:lnTo>
                <a:lnTo>
                  <a:pt x="86868" y="28937"/>
                </a:lnTo>
                <a:lnTo>
                  <a:pt x="86868" y="0"/>
                </a:lnTo>
                <a:close/>
              </a:path>
              <a:path w="772160" h="86994">
                <a:moveTo>
                  <a:pt x="86868" y="28937"/>
                </a:moveTo>
                <a:lnTo>
                  <a:pt x="72389" y="28955"/>
                </a:lnTo>
                <a:lnTo>
                  <a:pt x="72389" y="57912"/>
                </a:lnTo>
                <a:lnTo>
                  <a:pt x="86868" y="57893"/>
                </a:lnTo>
                <a:lnTo>
                  <a:pt x="86868" y="28937"/>
                </a:lnTo>
                <a:close/>
              </a:path>
              <a:path w="772160" h="86994">
                <a:moveTo>
                  <a:pt x="86868" y="57893"/>
                </a:moveTo>
                <a:lnTo>
                  <a:pt x="72389" y="57912"/>
                </a:lnTo>
                <a:lnTo>
                  <a:pt x="86868" y="57912"/>
                </a:lnTo>
                <a:close/>
              </a:path>
              <a:path w="772160" h="86994">
                <a:moveTo>
                  <a:pt x="772160" y="28066"/>
                </a:moveTo>
                <a:lnTo>
                  <a:pt x="86868" y="28937"/>
                </a:lnTo>
                <a:lnTo>
                  <a:pt x="86868" y="57893"/>
                </a:lnTo>
                <a:lnTo>
                  <a:pt x="772160" y="57022"/>
                </a:lnTo>
                <a:lnTo>
                  <a:pt x="772160" y="2806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1750BCD6-B719-D276-9B02-0768FB8BA1FE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238E5B6-CDC7-3402-C2E5-DECDA314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7B076-7755-92E5-4A03-6B4B0326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9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F3A5-108A-A0A8-97F2-095626E7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AABC8C8-1151-84EA-C71B-6C78885041CB}"/>
              </a:ext>
            </a:extLst>
          </p:cNvPr>
          <p:cNvGrpSpPr/>
          <p:nvPr/>
        </p:nvGrpSpPr>
        <p:grpSpPr>
          <a:xfrm>
            <a:off x="978661" y="1095755"/>
            <a:ext cx="3409315" cy="4597400"/>
            <a:chOff x="978661" y="1095755"/>
            <a:chExt cx="3409315" cy="45974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3FA13C2-9656-8E50-1B9A-1B2430F03774}"/>
                </a:ext>
              </a:extLst>
            </p:cNvPr>
            <p:cNvSpPr/>
            <p:nvPr/>
          </p:nvSpPr>
          <p:spPr>
            <a:xfrm>
              <a:off x="1066799" y="4367784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5FE9BCA-C283-EB67-A8B6-1586B1ADAC2D}"/>
                </a:ext>
              </a:extLst>
            </p:cNvPr>
            <p:cNvSpPr/>
            <p:nvPr/>
          </p:nvSpPr>
          <p:spPr>
            <a:xfrm>
              <a:off x="1066799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C7E5504-51AC-ABF2-1750-AA1193D93034}"/>
                </a:ext>
              </a:extLst>
            </p:cNvPr>
            <p:cNvSpPr/>
            <p:nvPr/>
          </p:nvSpPr>
          <p:spPr>
            <a:xfrm>
              <a:off x="1066799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39FB7AC-B148-45EB-69F6-C3ED92C96092}"/>
                </a:ext>
              </a:extLst>
            </p:cNvPr>
            <p:cNvSpPr/>
            <p:nvPr/>
          </p:nvSpPr>
          <p:spPr>
            <a:xfrm>
              <a:off x="1066799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989E625-6CDE-8AA8-C950-8D587132FCDF}"/>
                </a:ext>
              </a:extLst>
            </p:cNvPr>
            <p:cNvSpPr/>
            <p:nvPr/>
          </p:nvSpPr>
          <p:spPr>
            <a:xfrm>
              <a:off x="992885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AF7A65A-363B-9B8C-249C-7CF9ABB6D41D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0876BD1-2D2B-B364-DA4B-E01A68A82594}"/>
                </a:ext>
              </a:extLst>
            </p:cNvPr>
            <p:cNvSpPr/>
            <p:nvPr/>
          </p:nvSpPr>
          <p:spPr>
            <a:xfrm>
              <a:off x="1591055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050110-FD9D-874C-7862-9E91B189A66E}"/>
                </a:ext>
              </a:extLst>
            </p:cNvPr>
            <p:cNvSpPr/>
            <p:nvPr/>
          </p:nvSpPr>
          <p:spPr>
            <a:xfrm>
              <a:off x="1077252" y="3627881"/>
              <a:ext cx="1924050" cy="675005"/>
            </a:xfrm>
            <a:custGeom>
              <a:avLst/>
              <a:gdLst/>
              <a:ahLst/>
              <a:cxnLst/>
              <a:rect l="l" t="t" r="r" b="b"/>
              <a:pathLst>
                <a:path w="1924050" h="675004">
                  <a:moveTo>
                    <a:pt x="111531" y="96139"/>
                  </a:moveTo>
                  <a:lnTo>
                    <a:pt x="108813" y="91313"/>
                  </a:lnTo>
                  <a:lnTo>
                    <a:pt x="67894" y="19558"/>
                  </a:lnTo>
                  <a:lnTo>
                    <a:pt x="56756" y="0"/>
                  </a:ln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6" y="5614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65" y="56375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close/>
                </a:path>
                <a:path w="1924050" h="675004">
                  <a:moveTo>
                    <a:pt x="715225" y="95885"/>
                  </a:moveTo>
                  <a:lnTo>
                    <a:pt x="712558" y="91059"/>
                  </a:lnTo>
                  <a:lnTo>
                    <a:pt x="671372" y="19558"/>
                  </a:lnTo>
                  <a:lnTo>
                    <a:pt x="660107" y="0"/>
                  </a:lnTo>
                  <a:lnTo>
                    <a:pt x="603719" y="95250"/>
                  </a:lnTo>
                  <a:lnTo>
                    <a:pt x="605370" y="101346"/>
                  </a:lnTo>
                  <a:lnTo>
                    <a:pt x="614768" y="106934"/>
                  </a:lnTo>
                  <a:lnTo>
                    <a:pt x="620864" y="105283"/>
                  </a:lnTo>
                  <a:lnTo>
                    <a:pt x="623531" y="100584"/>
                  </a:lnTo>
                  <a:lnTo>
                    <a:pt x="649859" y="56108"/>
                  </a:lnTo>
                  <a:lnTo>
                    <a:pt x="646391" y="668909"/>
                  </a:lnTo>
                  <a:lnTo>
                    <a:pt x="666203" y="669036"/>
                  </a:lnTo>
                  <a:lnTo>
                    <a:pt x="669671" y="56324"/>
                  </a:lnTo>
                  <a:lnTo>
                    <a:pt x="695413" y="100965"/>
                  </a:lnTo>
                  <a:lnTo>
                    <a:pt x="698080" y="105791"/>
                  </a:lnTo>
                  <a:lnTo>
                    <a:pt x="704176" y="107315"/>
                  </a:lnTo>
                  <a:lnTo>
                    <a:pt x="708875" y="104648"/>
                  </a:lnTo>
                  <a:lnTo>
                    <a:pt x="713701" y="101854"/>
                  </a:lnTo>
                  <a:lnTo>
                    <a:pt x="715225" y="95885"/>
                  </a:lnTo>
                  <a:close/>
                </a:path>
                <a:path w="1924050" h="675004">
                  <a:moveTo>
                    <a:pt x="1319237" y="96647"/>
                  </a:moveTo>
                  <a:lnTo>
                    <a:pt x="1316570" y="91821"/>
                  </a:lnTo>
                  <a:lnTo>
                    <a:pt x="1276210" y="19431"/>
                  </a:lnTo>
                  <a:lnTo>
                    <a:pt x="1265389" y="0"/>
                  </a:lnTo>
                  <a:lnTo>
                    <a:pt x="1210525" y="89789"/>
                  </a:lnTo>
                  <a:lnTo>
                    <a:pt x="1207731" y="94488"/>
                  </a:lnTo>
                  <a:lnTo>
                    <a:pt x="1209255" y="100584"/>
                  </a:lnTo>
                  <a:lnTo>
                    <a:pt x="1213827" y="103378"/>
                  </a:lnTo>
                  <a:lnTo>
                    <a:pt x="1218526" y="106172"/>
                  </a:lnTo>
                  <a:lnTo>
                    <a:pt x="1224622" y="104775"/>
                  </a:lnTo>
                  <a:lnTo>
                    <a:pt x="1227543" y="100076"/>
                  </a:lnTo>
                  <a:lnTo>
                    <a:pt x="1254379" y="55994"/>
                  </a:lnTo>
                  <a:lnTo>
                    <a:pt x="1242275" y="668782"/>
                  </a:lnTo>
                  <a:lnTo>
                    <a:pt x="1262087" y="669163"/>
                  </a:lnTo>
                  <a:lnTo>
                    <a:pt x="1274191" y="56388"/>
                  </a:lnTo>
                  <a:lnTo>
                    <a:pt x="1299298" y="101473"/>
                  </a:lnTo>
                  <a:lnTo>
                    <a:pt x="1301965" y="106299"/>
                  </a:lnTo>
                  <a:lnTo>
                    <a:pt x="1307934" y="107950"/>
                  </a:lnTo>
                  <a:lnTo>
                    <a:pt x="1317586" y="102616"/>
                  </a:lnTo>
                  <a:lnTo>
                    <a:pt x="1319237" y="96647"/>
                  </a:lnTo>
                  <a:close/>
                </a:path>
                <a:path w="1924050" h="675004">
                  <a:moveTo>
                    <a:pt x="1923630" y="96139"/>
                  </a:moveTo>
                  <a:lnTo>
                    <a:pt x="1880019" y="19558"/>
                  </a:lnTo>
                  <a:lnTo>
                    <a:pt x="1868893" y="0"/>
                  </a:lnTo>
                  <a:lnTo>
                    <a:pt x="1812124" y="94996"/>
                  </a:lnTo>
                  <a:lnTo>
                    <a:pt x="1813648" y="101092"/>
                  </a:lnTo>
                  <a:lnTo>
                    <a:pt x="1823046" y="106680"/>
                  </a:lnTo>
                  <a:lnTo>
                    <a:pt x="1829142" y="105156"/>
                  </a:lnTo>
                  <a:lnTo>
                    <a:pt x="1858340" y="56184"/>
                  </a:lnTo>
                  <a:lnTo>
                    <a:pt x="1851875" y="665988"/>
                  </a:lnTo>
                  <a:lnTo>
                    <a:pt x="1871687" y="666242"/>
                  </a:lnTo>
                  <a:lnTo>
                    <a:pt x="1878152" y="56261"/>
                  </a:lnTo>
                  <a:lnTo>
                    <a:pt x="1903691" y="101219"/>
                  </a:lnTo>
                  <a:lnTo>
                    <a:pt x="1906485" y="105918"/>
                  </a:lnTo>
                  <a:lnTo>
                    <a:pt x="1912454" y="107569"/>
                  </a:lnTo>
                  <a:lnTo>
                    <a:pt x="1917280" y="104902"/>
                  </a:lnTo>
                  <a:lnTo>
                    <a:pt x="1921979" y="102235"/>
                  </a:lnTo>
                  <a:lnTo>
                    <a:pt x="1923630" y="961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77FDFA0F-A6AC-30F0-7609-7EB9CAD5296A}"/>
                </a:ext>
              </a:extLst>
            </p:cNvPr>
            <p:cNvSpPr/>
            <p:nvPr/>
          </p:nvSpPr>
          <p:spPr>
            <a:xfrm>
              <a:off x="1066799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77AE012E-E36C-3689-FD86-0F23D204591F}"/>
                </a:ext>
              </a:extLst>
            </p:cNvPr>
            <p:cNvSpPr/>
            <p:nvPr/>
          </p:nvSpPr>
          <p:spPr>
            <a:xfrm>
              <a:off x="1671827" y="3511295"/>
              <a:ext cx="132588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110441CF-0527-56C0-C411-CD833F08461C}"/>
                </a:ext>
              </a:extLst>
            </p:cNvPr>
            <p:cNvSpPr/>
            <p:nvPr/>
          </p:nvSpPr>
          <p:spPr>
            <a:xfrm>
              <a:off x="2275331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458AA75C-8853-F99C-C025-E9D9B8440855}"/>
                </a:ext>
              </a:extLst>
            </p:cNvPr>
            <p:cNvSpPr/>
            <p:nvPr/>
          </p:nvSpPr>
          <p:spPr>
            <a:xfrm>
              <a:off x="2880360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9F92F25-C9A5-D2C9-C13F-A2A245D98567}"/>
                </a:ext>
              </a:extLst>
            </p:cNvPr>
            <p:cNvSpPr/>
            <p:nvPr/>
          </p:nvSpPr>
          <p:spPr>
            <a:xfrm>
              <a:off x="1172667" y="3557282"/>
              <a:ext cx="3077210" cy="746760"/>
            </a:xfrm>
            <a:custGeom>
              <a:avLst/>
              <a:gdLst/>
              <a:ahLst/>
              <a:cxnLst/>
              <a:rect l="l" t="t" r="r" b="b"/>
              <a:pathLst>
                <a:path w="3077210" h="746760">
                  <a:moveTo>
                    <a:pt x="3077133" y="727951"/>
                  </a:moveTo>
                  <a:lnTo>
                    <a:pt x="1883956" y="36842"/>
                  </a:lnTo>
                  <a:lnTo>
                    <a:pt x="1941118" y="36690"/>
                  </a:lnTo>
                  <a:lnTo>
                    <a:pt x="1945436" y="32245"/>
                  </a:lnTo>
                  <a:lnTo>
                    <a:pt x="1945436" y="21323"/>
                  </a:lnTo>
                  <a:lnTo>
                    <a:pt x="1942642" y="18529"/>
                  </a:lnTo>
                  <a:lnTo>
                    <a:pt x="1940991" y="16878"/>
                  </a:lnTo>
                  <a:lnTo>
                    <a:pt x="1935530" y="16878"/>
                  </a:lnTo>
                  <a:lnTo>
                    <a:pt x="1830374" y="17259"/>
                  </a:lnTo>
                  <a:lnTo>
                    <a:pt x="1885111" y="113398"/>
                  </a:lnTo>
                  <a:lnTo>
                    <a:pt x="1891207" y="115049"/>
                  </a:lnTo>
                  <a:lnTo>
                    <a:pt x="1895906" y="112382"/>
                  </a:lnTo>
                  <a:lnTo>
                    <a:pt x="1900605" y="109588"/>
                  </a:lnTo>
                  <a:lnTo>
                    <a:pt x="1902383" y="103619"/>
                  </a:lnTo>
                  <a:lnTo>
                    <a:pt x="1899589" y="98793"/>
                  </a:lnTo>
                  <a:lnTo>
                    <a:pt x="1874012" y="53975"/>
                  </a:lnTo>
                  <a:lnTo>
                    <a:pt x="2957258" y="681405"/>
                  </a:lnTo>
                  <a:lnTo>
                    <a:pt x="1281417" y="28448"/>
                  </a:lnTo>
                  <a:lnTo>
                    <a:pt x="1337741" y="19545"/>
                  </a:lnTo>
                  <a:lnTo>
                    <a:pt x="1340954" y="15113"/>
                  </a:lnTo>
                  <a:lnTo>
                    <a:pt x="1341424" y="14465"/>
                  </a:lnTo>
                  <a:lnTo>
                    <a:pt x="1339646" y="3670"/>
                  </a:lnTo>
                  <a:lnTo>
                    <a:pt x="1334566" y="0"/>
                  </a:lnTo>
                  <a:lnTo>
                    <a:pt x="1225346" y="17259"/>
                  </a:lnTo>
                  <a:lnTo>
                    <a:pt x="1290751" y="99682"/>
                  </a:lnTo>
                  <a:lnTo>
                    <a:pt x="1294180" y="103873"/>
                  </a:lnTo>
                  <a:lnTo>
                    <a:pt x="1300403" y="104635"/>
                  </a:lnTo>
                  <a:lnTo>
                    <a:pt x="1304594" y="101206"/>
                  </a:lnTo>
                  <a:lnTo>
                    <a:pt x="1308912" y="97777"/>
                  </a:lnTo>
                  <a:lnTo>
                    <a:pt x="1309674" y="91554"/>
                  </a:lnTo>
                  <a:lnTo>
                    <a:pt x="1274216" y="47002"/>
                  </a:lnTo>
                  <a:lnTo>
                    <a:pt x="2889681" y="676325"/>
                  </a:lnTo>
                  <a:lnTo>
                    <a:pt x="661949" y="60833"/>
                  </a:lnTo>
                  <a:lnTo>
                    <a:pt x="698830" y="51041"/>
                  </a:lnTo>
                  <a:lnTo>
                    <a:pt x="717092" y="46215"/>
                  </a:lnTo>
                  <a:lnTo>
                    <a:pt x="720267" y="40754"/>
                  </a:lnTo>
                  <a:lnTo>
                    <a:pt x="718870" y="35547"/>
                  </a:lnTo>
                  <a:lnTo>
                    <a:pt x="717473" y="30226"/>
                  </a:lnTo>
                  <a:lnTo>
                    <a:pt x="712012" y="27051"/>
                  </a:lnTo>
                  <a:lnTo>
                    <a:pt x="605078" y="55359"/>
                  </a:lnTo>
                  <a:lnTo>
                    <a:pt x="678599" y="130797"/>
                  </a:lnTo>
                  <a:lnTo>
                    <a:pt x="682294" y="134607"/>
                  </a:lnTo>
                  <a:lnTo>
                    <a:pt x="688644" y="134607"/>
                  </a:lnTo>
                  <a:lnTo>
                    <a:pt x="692454" y="130797"/>
                  </a:lnTo>
                  <a:lnTo>
                    <a:pt x="696391" y="126987"/>
                  </a:lnTo>
                  <a:lnTo>
                    <a:pt x="696518" y="120764"/>
                  </a:lnTo>
                  <a:lnTo>
                    <a:pt x="656615" y="79844"/>
                  </a:lnTo>
                  <a:lnTo>
                    <a:pt x="2697518" y="643864"/>
                  </a:lnTo>
                  <a:lnTo>
                    <a:pt x="57200" y="57861"/>
                  </a:lnTo>
                  <a:lnTo>
                    <a:pt x="82042" y="49898"/>
                  </a:lnTo>
                  <a:lnTo>
                    <a:pt x="111429" y="40513"/>
                  </a:lnTo>
                  <a:lnTo>
                    <a:pt x="114350" y="34925"/>
                  </a:lnTo>
                  <a:lnTo>
                    <a:pt x="111048" y="24498"/>
                  </a:lnTo>
                  <a:lnTo>
                    <a:pt x="105460" y="21577"/>
                  </a:lnTo>
                  <a:lnTo>
                    <a:pt x="0" y="55359"/>
                  </a:lnTo>
                  <a:lnTo>
                    <a:pt x="77228" y="126733"/>
                  </a:lnTo>
                  <a:lnTo>
                    <a:pt x="81241" y="130543"/>
                  </a:lnTo>
                  <a:lnTo>
                    <a:pt x="87515" y="130289"/>
                  </a:lnTo>
                  <a:lnTo>
                    <a:pt x="94945" y="122161"/>
                  </a:lnTo>
                  <a:lnTo>
                    <a:pt x="94703" y="115938"/>
                  </a:lnTo>
                  <a:lnTo>
                    <a:pt x="90678" y="112255"/>
                  </a:lnTo>
                  <a:lnTo>
                    <a:pt x="52895" y="77292"/>
                  </a:lnTo>
                  <a:lnTo>
                    <a:pt x="3069259" y="746747"/>
                  </a:lnTo>
                  <a:lnTo>
                    <a:pt x="3069285" y="746594"/>
                  </a:lnTo>
                  <a:lnTo>
                    <a:pt x="3072206" y="736460"/>
                  </a:lnTo>
                  <a:lnTo>
                    <a:pt x="3077133" y="7279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4FC7C10-D52B-2291-17C5-789661D98DA2}"/>
                </a:ext>
              </a:extLst>
            </p:cNvPr>
            <p:cNvSpPr/>
            <p:nvPr/>
          </p:nvSpPr>
          <p:spPr>
            <a:xfrm>
              <a:off x="983741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70A2E2A-F240-82AB-030C-1C1141104824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ECB976F3-F6EB-05CD-1131-365D5E9B0EC3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691A50D7-0094-80E5-BC06-088486ECCC55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08348DC-BE1A-C904-11F4-FC620AC42C98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A83079A4-770A-E603-1071-85E196F9BF00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029E97E4-2989-1762-5D8F-19562E3D1FCC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04C691D2-E106-00B0-DB92-D2D3933A0FC1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6DD67DDA-7EC3-57C4-CA3C-08343AEAF513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BE151889-078D-4FF7-1BFA-2368DD170DF6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FFD133D3-0053-928A-2E77-E65CDB9CEC82}"/>
                </a:ext>
              </a:extLst>
            </p:cNvPr>
            <p:cNvSpPr/>
            <p:nvPr/>
          </p:nvSpPr>
          <p:spPr>
            <a:xfrm>
              <a:off x="1132471" y="1095755"/>
              <a:ext cx="1821548" cy="1625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D97619F4-4D5C-FF97-0510-18367C2D3545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741C800-7B61-9572-5744-6905F96593B3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19A8E45-8D33-AF5D-8BFA-2476DCCB35E7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42C692E-DEA8-2168-92D0-E65DDD1ADDA6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1613488A-1898-F01A-4996-F1CFB7545EC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1ED0ED5-7E94-BBB7-D4AE-50ECD6134623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245DF01-489B-306B-6545-CC714326309F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F346D6B-A401-B74D-88A2-3ADCCA14849F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B0969797-BD55-EDBD-A4D9-D40E393A3C73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5B1B6C7-7900-8FA2-542F-B12EC9B59E1A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68BA8F9-F221-A5B4-7437-C547B02A5D76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EABF4F9-409A-D909-4754-1C28A1CD1353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B992D1AA-9EB1-7B22-AA2A-AB0BE76DF1C6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D3EF8D5-17F3-2F5A-6791-5270172C3B78}"/>
              </a:ext>
            </a:extLst>
          </p:cNvPr>
          <p:cNvSpPr txBox="1"/>
          <p:nvPr/>
        </p:nvSpPr>
        <p:spPr>
          <a:xfrm>
            <a:off x="2382392" y="1173607"/>
            <a:ext cx="899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lvl="0" indent="-120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7E41BEE-0D67-8A7A-A438-2B1FF1DE58DD}"/>
              </a:ext>
            </a:extLst>
          </p:cNvPr>
          <p:cNvSpPr txBox="1"/>
          <p:nvPr/>
        </p:nvSpPr>
        <p:spPr>
          <a:xfrm>
            <a:off x="4569714" y="1239774"/>
            <a:ext cx="4121150" cy="2032000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170" marR="413384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</a:t>
            </a:r>
            <a:r>
              <a:rPr kumimoji="0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weighted 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170" marR="32829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mostly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contains 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received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2C704838-32F6-5AF6-C2FA-D3A112579A81}"/>
              </a:ext>
            </a:extLst>
          </p:cNvPr>
          <p:cNvSpPr/>
          <p:nvPr/>
        </p:nvSpPr>
        <p:spPr>
          <a:xfrm>
            <a:off x="3417570" y="1365503"/>
            <a:ext cx="1156335" cy="86995"/>
          </a:xfrm>
          <a:custGeom>
            <a:avLst/>
            <a:gdLst/>
            <a:ahLst/>
            <a:cxnLst/>
            <a:rect l="l" t="t" r="r" b="b"/>
            <a:pathLst>
              <a:path w="1156335" h="86994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1156335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1156335" h="86994">
                <a:moveTo>
                  <a:pt x="1155827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1155827" y="57912"/>
                </a:lnTo>
                <a:lnTo>
                  <a:pt x="1155827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F1260403-1B00-0316-03F4-D9F9AEF94E6B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B9B6718-3313-0ED5-DF10-B026CB98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0BE62-4BCF-7C5A-77E8-CD0EEB2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29C-2632-A383-E41F-8D77214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286F28E3-CA07-5070-7F11-C20C8F64939D}"/>
              </a:ext>
            </a:extLst>
          </p:cNvPr>
          <p:cNvGrpSpPr/>
          <p:nvPr/>
        </p:nvGrpSpPr>
        <p:grpSpPr>
          <a:xfrm>
            <a:off x="978661" y="1095755"/>
            <a:ext cx="3409315" cy="4597400"/>
            <a:chOff x="978661" y="1095755"/>
            <a:chExt cx="3409315" cy="45974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B549EBC-5831-2F89-5037-BE38F3D13078}"/>
                </a:ext>
              </a:extLst>
            </p:cNvPr>
            <p:cNvSpPr/>
            <p:nvPr/>
          </p:nvSpPr>
          <p:spPr>
            <a:xfrm>
              <a:off x="1066799" y="4367784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6278936-A34D-132C-9DD3-635105F92CA3}"/>
                </a:ext>
              </a:extLst>
            </p:cNvPr>
            <p:cNvSpPr/>
            <p:nvPr/>
          </p:nvSpPr>
          <p:spPr>
            <a:xfrm>
              <a:off x="1066799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93F8548-5C7F-5979-30F4-FE0B7E89FE0B}"/>
                </a:ext>
              </a:extLst>
            </p:cNvPr>
            <p:cNvSpPr/>
            <p:nvPr/>
          </p:nvSpPr>
          <p:spPr>
            <a:xfrm>
              <a:off x="1066799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5990047-02EE-EEE0-A619-A192E86A7488}"/>
                </a:ext>
              </a:extLst>
            </p:cNvPr>
            <p:cNvSpPr/>
            <p:nvPr/>
          </p:nvSpPr>
          <p:spPr>
            <a:xfrm>
              <a:off x="1066799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61D1261-B686-D705-05B1-5B2FE189B6C4}"/>
                </a:ext>
              </a:extLst>
            </p:cNvPr>
            <p:cNvSpPr/>
            <p:nvPr/>
          </p:nvSpPr>
          <p:spPr>
            <a:xfrm>
              <a:off x="992885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5204D74-C7CB-E9F3-55CC-F9B2A3B85EDD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1E7872F-BED2-4CF8-8A20-720F198BB205}"/>
                </a:ext>
              </a:extLst>
            </p:cNvPr>
            <p:cNvSpPr/>
            <p:nvPr/>
          </p:nvSpPr>
          <p:spPr>
            <a:xfrm>
              <a:off x="1591055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72E5D4A-3CDC-6059-2534-E1054B991FAD}"/>
                </a:ext>
              </a:extLst>
            </p:cNvPr>
            <p:cNvSpPr/>
            <p:nvPr/>
          </p:nvSpPr>
          <p:spPr>
            <a:xfrm>
              <a:off x="1077252" y="3627881"/>
              <a:ext cx="1924050" cy="675005"/>
            </a:xfrm>
            <a:custGeom>
              <a:avLst/>
              <a:gdLst/>
              <a:ahLst/>
              <a:cxnLst/>
              <a:rect l="l" t="t" r="r" b="b"/>
              <a:pathLst>
                <a:path w="1924050" h="675004">
                  <a:moveTo>
                    <a:pt x="111531" y="96139"/>
                  </a:moveTo>
                  <a:lnTo>
                    <a:pt x="108813" y="91313"/>
                  </a:lnTo>
                  <a:lnTo>
                    <a:pt x="67894" y="19558"/>
                  </a:lnTo>
                  <a:lnTo>
                    <a:pt x="56756" y="0"/>
                  </a:ln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6" y="5614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65" y="56375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close/>
                </a:path>
                <a:path w="1924050" h="675004">
                  <a:moveTo>
                    <a:pt x="715225" y="95885"/>
                  </a:moveTo>
                  <a:lnTo>
                    <a:pt x="712558" y="91059"/>
                  </a:lnTo>
                  <a:lnTo>
                    <a:pt x="671372" y="19558"/>
                  </a:lnTo>
                  <a:lnTo>
                    <a:pt x="660107" y="0"/>
                  </a:lnTo>
                  <a:lnTo>
                    <a:pt x="603719" y="95250"/>
                  </a:lnTo>
                  <a:lnTo>
                    <a:pt x="605370" y="101346"/>
                  </a:lnTo>
                  <a:lnTo>
                    <a:pt x="614768" y="106934"/>
                  </a:lnTo>
                  <a:lnTo>
                    <a:pt x="620864" y="105283"/>
                  </a:lnTo>
                  <a:lnTo>
                    <a:pt x="623531" y="100584"/>
                  </a:lnTo>
                  <a:lnTo>
                    <a:pt x="649859" y="56108"/>
                  </a:lnTo>
                  <a:lnTo>
                    <a:pt x="646391" y="668909"/>
                  </a:lnTo>
                  <a:lnTo>
                    <a:pt x="666203" y="669036"/>
                  </a:lnTo>
                  <a:lnTo>
                    <a:pt x="669671" y="56324"/>
                  </a:lnTo>
                  <a:lnTo>
                    <a:pt x="695413" y="100965"/>
                  </a:lnTo>
                  <a:lnTo>
                    <a:pt x="698080" y="105791"/>
                  </a:lnTo>
                  <a:lnTo>
                    <a:pt x="704176" y="107315"/>
                  </a:lnTo>
                  <a:lnTo>
                    <a:pt x="708875" y="104648"/>
                  </a:lnTo>
                  <a:lnTo>
                    <a:pt x="713701" y="101854"/>
                  </a:lnTo>
                  <a:lnTo>
                    <a:pt x="715225" y="95885"/>
                  </a:lnTo>
                  <a:close/>
                </a:path>
                <a:path w="1924050" h="675004">
                  <a:moveTo>
                    <a:pt x="1319237" y="96647"/>
                  </a:moveTo>
                  <a:lnTo>
                    <a:pt x="1316570" y="91821"/>
                  </a:lnTo>
                  <a:lnTo>
                    <a:pt x="1276210" y="19431"/>
                  </a:lnTo>
                  <a:lnTo>
                    <a:pt x="1265389" y="0"/>
                  </a:lnTo>
                  <a:lnTo>
                    <a:pt x="1210525" y="89789"/>
                  </a:lnTo>
                  <a:lnTo>
                    <a:pt x="1207731" y="94488"/>
                  </a:lnTo>
                  <a:lnTo>
                    <a:pt x="1209255" y="100584"/>
                  </a:lnTo>
                  <a:lnTo>
                    <a:pt x="1213827" y="103378"/>
                  </a:lnTo>
                  <a:lnTo>
                    <a:pt x="1218526" y="106172"/>
                  </a:lnTo>
                  <a:lnTo>
                    <a:pt x="1224622" y="104775"/>
                  </a:lnTo>
                  <a:lnTo>
                    <a:pt x="1227543" y="100076"/>
                  </a:lnTo>
                  <a:lnTo>
                    <a:pt x="1254379" y="55994"/>
                  </a:lnTo>
                  <a:lnTo>
                    <a:pt x="1242275" y="668782"/>
                  </a:lnTo>
                  <a:lnTo>
                    <a:pt x="1262087" y="669163"/>
                  </a:lnTo>
                  <a:lnTo>
                    <a:pt x="1274191" y="56388"/>
                  </a:lnTo>
                  <a:lnTo>
                    <a:pt x="1299298" y="101473"/>
                  </a:lnTo>
                  <a:lnTo>
                    <a:pt x="1301965" y="106299"/>
                  </a:lnTo>
                  <a:lnTo>
                    <a:pt x="1307934" y="107950"/>
                  </a:lnTo>
                  <a:lnTo>
                    <a:pt x="1317586" y="102616"/>
                  </a:lnTo>
                  <a:lnTo>
                    <a:pt x="1319237" y="96647"/>
                  </a:lnTo>
                  <a:close/>
                </a:path>
                <a:path w="1924050" h="675004">
                  <a:moveTo>
                    <a:pt x="1923630" y="96139"/>
                  </a:moveTo>
                  <a:lnTo>
                    <a:pt x="1880019" y="19558"/>
                  </a:lnTo>
                  <a:lnTo>
                    <a:pt x="1868893" y="0"/>
                  </a:lnTo>
                  <a:lnTo>
                    <a:pt x="1812124" y="94996"/>
                  </a:lnTo>
                  <a:lnTo>
                    <a:pt x="1813648" y="101092"/>
                  </a:lnTo>
                  <a:lnTo>
                    <a:pt x="1823046" y="106680"/>
                  </a:lnTo>
                  <a:lnTo>
                    <a:pt x="1829142" y="105156"/>
                  </a:lnTo>
                  <a:lnTo>
                    <a:pt x="1858340" y="56184"/>
                  </a:lnTo>
                  <a:lnTo>
                    <a:pt x="1851875" y="665988"/>
                  </a:lnTo>
                  <a:lnTo>
                    <a:pt x="1871687" y="666242"/>
                  </a:lnTo>
                  <a:lnTo>
                    <a:pt x="1878152" y="56261"/>
                  </a:lnTo>
                  <a:lnTo>
                    <a:pt x="1903691" y="101219"/>
                  </a:lnTo>
                  <a:lnTo>
                    <a:pt x="1906485" y="105918"/>
                  </a:lnTo>
                  <a:lnTo>
                    <a:pt x="1912454" y="107569"/>
                  </a:lnTo>
                  <a:lnTo>
                    <a:pt x="1917280" y="104902"/>
                  </a:lnTo>
                  <a:lnTo>
                    <a:pt x="1921979" y="102235"/>
                  </a:lnTo>
                  <a:lnTo>
                    <a:pt x="1923630" y="961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95A613B1-ECC9-EFC4-D8D6-6D33964C32B9}"/>
                </a:ext>
              </a:extLst>
            </p:cNvPr>
            <p:cNvSpPr/>
            <p:nvPr/>
          </p:nvSpPr>
          <p:spPr>
            <a:xfrm>
              <a:off x="1066799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F286D34-2331-A2A5-87E7-298930A9EBE0}"/>
                </a:ext>
              </a:extLst>
            </p:cNvPr>
            <p:cNvSpPr/>
            <p:nvPr/>
          </p:nvSpPr>
          <p:spPr>
            <a:xfrm>
              <a:off x="1671827" y="3511295"/>
              <a:ext cx="132588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2797FE03-B045-ED68-5A62-BE4036AEA09C}"/>
                </a:ext>
              </a:extLst>
            </p:cNvPr>
            <p:cNvSpPr/>
            <p:nvPr/>
          </p:nvSpPr>
          <p:spPr>
            <a:xfrm>
              <a:off x="2275331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57E51AA7-F5E0-8016-6F0C-C2BD819B847D}"/>
                </a:ext>
              </a:extLst>
            </p:cNvPr>
            <p:cNvSpPr/>
            <p:nvPr/>
          </p:nvSpPr>
          <p:spPr>
            <a:xfrm>
              <a:off x="2880360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ADD24F5C-6765-EB68-D03A-EF7F9F63A95F}"/>
                </a:ext>
              </a:extLst>
            </p:cNvPr>
            <p:cNvSpPr/>
            <p:nvPr/>
          </p:nvSpPr>
          <p:spPr>
            <a:xfrm>
              <a:off x="1172667" y="3557282"/>
              <a:ext cx="3077210" cy="746760"/>
            </a:xfrm>
            <a:custGeom>
              <a:avLst/>
              <a:gdLst/>
              <a:ahLst/>
              <a:cxnLst/>
              <a:rect l="l" t="t" r="r" b="b"/>
              <a:pathLst>
                <a:path w="3077210" h="746760">
                  <a:moveTo>
                    <a:pt x="3077133" y="727951"/>
                  </a:moveTo>
                  <a:lnTo>
                    <a:pt x="1883956" y="36842"/>
                  </a:lnTo>
                  <a:lnTo>
                    <a:pt x="1941118" y="36690"/>
                  </a:lnTo>
                  <a:lnTo>
                    <a:pt x="1945436" y="32245"/>
                  </a:lnTo>
                  <a:lnTo>
                    <a:pt x="1945436" y="21323"/>
                  </a:lnTo>
                  <a:lnTo>
                    <a:pt x="1942642" y="18529"/>
                  </a:lnTo>
                  <a:lnTo>
                    <a:pt x="1940991" y="16878"/>
                  </a:lnTo>
                  <a:lnTo>
                    <a:pt x="1935530" y="16878"/>
                  </a:lnTo>
                  <a:lnTo>
                    <a:pt x="1830374" y="17259"/>
                  </a:lnTo>
                  <a:lnTo>
                    <a:pt x="1885111" y="113398"/>
                  </a:lnTo>
                  <a:lnTo>
                    <a:pt x="1891207" y="115049"/>
                  </a:lnTo>
                  <a:lnTo>
                    <a:pt x="1895906" y="112382"/>
                  </a:lnTo>
                  <a:lnTo>
                    <a:pt x="1900605" y="109588"/>
                  </a:lnTo>
                  <a:lnTo>
                    <a:pt x="1902383" y="103619"/>
                  </a:lnTo>
                  <a:lnTo>
                    <a:pt x="1899589" y="98793"/>
                  </a:lnTo>
                  <a:lnTo>
                    <a:pt x="1874012" y="53975"/>
                  </a:lnTo>
                  <a:lnTo>
                    <a:pt x="2957258" y="681405"/>
                  </a:lnTo>
                  <a:lnTo>
                    <a:pt x="1281417" y="28448"/>
                  </a:lnTo>
                  <a:lnTo>
                    <a:pt x="1337741" y="19545"/>
                  </a:lnTo>
                  <a:lnTo>
                    <a:pt x="1340954" y="15113"/>
                  </a:lnTo>
                  <a:lnTo>
                    <a:pt x="1341424" y="14465"/>
                  </a:lnTo>
                  <a:lnTo>
                    <a:pt x="1339646" y="3670"/>
                  </a:lnTo>
                  <a:lnTo>
                    <a:pt x="1334566" y="0"/>
                  </a:lnTo>
                  <a:lnTo>
                    <a:pt x="1225346" y="17259"/>
                  </a:lnTo>
                  <a:lnTo>
                    <a:pt x="1290751" y="99682"/>
                  </a:lnTo>
                  <a:lnTo>
                    <a:pt x="1294180" y="103873"/>
                  </a:lnTo>
                  <a:lnTo>
                    <a:pt x="1300403" y="104635"/>
                  </a:lnTo>
                  <a:lnTo>
                    <a:pt x="1304594" y="101206"/>
                  </a:lnTo>
                  <a:lnTo>
                    <a:pt x="1308912" y="97777"/>
                  </a:lnTo>
                  <a:lnTo>
                    <a:pt x="1309674" y="91554"/>
                  </a:lnTo>
                  <a:lnTo>
                    <a:pt x="1274216" y="47002"/>
                  </a:lnTo>
                  <a:lnTo>
                    <a:pt x="2889681" y="676325"/>
                  </a:lnTo>
                  <a:lnTo>
                    <a:pt x="661949" y="60833"/>
                  </a:lnTo>
                  <a:lnTo>
                    <a:pt x="698830" y="51041"/>
                  </a:lnTo>
                  <a:lnTo>
                    <a:pt x="717092" y="46215"/>
                  </a:lnTo>
                  <a:lnTo>
                    <a:pt x="720267" y="40754"/>
                  </a:lnTo>
                  <a:lnTo>
                    <a:pt x="718870" y="35547"/>
                  </a:lnTo>
                  <a:lnTo>
                    <a:pt x="717473" y="30226"/>
                  </a:lnTo>
                  <a:lnTo>
                    <a:pt x="712012" y="27051"/>
                  </a:lnTo>
                  <a:lnTo>
                    <a:pt x="605078" y="55359"/>
                  </a:lnTo>
                  <a:lnTo>
                    <a:pt x="678599" y="130797"/>
                  </a:lnTo>
                  <a:lnTo>
                    <a:pt x="682294" y="134607"/>
                  </a:lnTo>
                  <a:lnTo>
                    <a:pt x="688644" y="134607"/>
                  </a:lnTo>
                  <a:lnTo>
                    <a:pt x="692454" y="130797"/>
                  </a:lnTo>
                  <a:lnTo>
                    <a:pt x="696391" y="126987"/>
                  </a:lnTo>
                  <a:lnTo>
                    <a:pt x="696518" y="120764"/>
                  </a:lnTo>
                  <a:lnTo>
                    <a:pt x="656615" y="79844"/>
                  </a:lnTo>
                  <a:lnTo>
                    <a:pt x="2697518" y="643864"/>
                  </a:lnTo>
                  <a:lnTo>
                    <a:pt x="57200" y="57861"/>
                  </a:lnTo>
                  <a:lnTo>
                    <a:pt x="82042" y="49898"/>
                  </a:lnTo>
                  <a:lnTo>
                    <a:pt x="111429" y="40513"/>
                  </a:lnTo>
                  <a:lnTo>
                    <a:pt x="114350" y="34925"/>
                  </a:lnTo>
                  <a:lnTo>
                    <a:pt x="111048" y="24498"/>
                  </a:lnTo>
                  <a:lnTo>
                    <a:pt x="105460" y="21577"/>
                  </a:lnTo>
                  <a:lnTo>
                    <a:pt x="0" y="55359"/>
                  </a:lnTo>
                  <a:lnTo>
                    <a:pt x="77228" y="126733"/>
                  </a:lnTo>
                  <a:lnTo>
                    <a:pt x="81241" y="130543"/>
                  </a:lnTo>
                  <a:lnTo>
                    <a:pt x="87515" y="130289"/>
                  </a:lnTo>
                  <a:lnTo>
                    <a:pt x="94945" y="122161"/>
                  </a:lnTo>
                  <a:lnTo>
                    <a:pt x="94703" y="115938"/>
                  </a:lnTo>
                  <a:lnTo>
                    <a:pt x="90678" y="112255"/>
                  </a:lnTo>
                  <a:lnTo>
                    <a:pt x="52895" y="77292"/>
                  </a:lnTo>
                  <a:lnTo>
                    <a:pt x="3069259" y="746747"/>
                  </a:lnTo>
                  <a:lnTo>
                    <a:pt x="3069285" y="746594"/>
                  </a:lnTo>
                  <a:lnTo>
                    <a:pt x="3072206" y="736460"/>
                  </a:lnTo>
                  <a:lnTo>
                    <a:pt x="3077133" y="7279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A7C0441-A31A-F768-0B68-69F4117F2F9F}"/>
                </a:ext>
              </a:extLst>
            </p:cNvPr>
            <p:cNvSpPr/>
            <p:nvPr/>
          </p:nvSpPr>
          <p:spPr>
            <a:xfrm>
              <a:off x="983741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D9A055A3-A360-7609-521E-DF94A28F2CC3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0D71D24-BE62-220C-76C4-31D084515C9D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AFF218C8-48FB-FB71-456E-28FB454EE878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5C2E3EEC-D317-990A-149B-12F57508BFDE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E87D143-9EFE-1CFE-E119-3FA6E343674A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9165065E-2427-3D0D-979D-7CF6FB18D01E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9D3D10E5-6CD9-140F-9F7F-45D85E210A09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8E97333-9BBD-22B3-966D-5A4A2B49D554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07FE97B4-CC88-74F9-9144-404031C1F0C3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F3B22EFF-D426-0ED5-10C0-565C5581DE62}"/>
                </a:ext>
              </a:extLst>
            </p:cNvPr>
            <p:cNvSpPr/>
            <p:nvPr/>
          </p:nvSpPr>
          <p:spPr>
            <a:xfrm>
              <a:off x="1132471" y="1095755"/>
              <a:ext cx="1821548" cy="1625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184D0840-5C7E-76D4-70A3-C906ED37C38D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C06A427-E018-7816-243B-1A4BCD03C396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AAC1CB7-0D08-4093-62EC-60391830BF5B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48AF0123-5337-C157-0449-F6A662B956E5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733510FF-0001-35A6-6B71-A277F13329ED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B662FA8-6CD3-4A96-B88A-0F4AB3821626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A41A207-432F-8EE7-039B-C70AAD1D9F63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867FC2A-1C0A-3C2C-7001-2EB26FEC5C96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75CD2DC8-88F8-67F8-58DF-C9D1B464BAA4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DBF8E2D-D535-4CD6-58A6-8F10996087D7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69E054AD-898F-E6E0-5A6A-2E07B648CB49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E1774D7-B948-65B9-5A66-BA8263228162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DFD3543-30BA-FBD1-3235-A56339A2607D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6D5F27A1-6B84-6248-2417-FD4C5B4D8773}"/>
              </a:ext>
            </a:extLst>
          </p:cNvPr>
          <p:cNvSpPr txBox="1"/>
          <p:nvPr/>
        </p:nvSpPr>
        <p:spPr>
          <a:xfrm>
            <a:off x="2382392" y="1173607"/>
            <a:ext cx="899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lvl="0" indent="-120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96ACE1F-E0D2-D1D9-F72C-3526E45CE44B}"/>
              </a:ext>
            </a:extLst>
          </p:cNvPr>
          <p:cNvSpPr txBox="1"/>
          <p:nvPr/>
        </p:nvSpPr>
        <p:spPr>
          <a:xfrm>
            <a:off x="5185409" y="1616202"/>
            <a:ext cx="3427476" cy="861132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0170" marR="130810" lvl="0" indent="0" algn="l" defTabSz="914400" rtl="0" eaLnBrk="1" fontAlgn="auto" latinLnBrk="0" hangingPunct="1">
              <a:lnSpc>
                <a:spcPct val="100299"/>
              </a:lnSpc>
              <a:spcBef>
                <a:spcPts val="2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Concatenate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output 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 hidden state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then use to compute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𝑦</a:t>
            </a:r>
            <a:r>
              <a:rPr kumimoji="0" sz="1950" b="0" i="0" u="none" strike="noStrike" kern="1200" cap="none" normalizeH="0" baseline="-1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1</a:t>
            </a:r>
            <a:r>
              <a:rPr kumimoji="0" lang="en-US" sz="1950" b="0" i="0" u="none" strike="noStrike" kern="1200" cap="none" normalizeH="0" baseline="-1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before</a:t>
            </a:r>
            <a:endParaRPr kumimoji="0" sz="18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D38E4E2D-67D6-2211-A2F4-1F820663F4D1}"/>
              </a:ext>
            </a:extLst>
          </p:cNvPr>
          <p:cNvSpPr/>
          <p:nvPr/>
        </p:nvSpPr>
        <p:spPr>
          <a:xfrm>
            <a:off x="4484370" y="2034539"/>
            <a:ext cx="700405" cy="86995"/>
          </a:xfrm>
          <a:custGeom>
            <a:avLst/>
            <a:gdLst/>
            <a:ahLst/>
            <a:cxnLst/>
            <a:rect l="l" t="t" r="r" b="b"/>
            <a:pathLst>
              <a:path w="700404" h="86994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700404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700404" h="86994">
                <a:moveTo>
                  <a:pt x="699896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699896" y="57912"/>
                </a:lnTo>
                <a:lnTo>
                  <a:pt x="699896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EF7393E7-9C5C-A4AE-AA25-E7E29DA00F63}"/>
              </a:ext>
            </a:extLst>
          </p:cNvPr>
          <p:cNvSpPr/>
          <p:nvPr/>
        </p:nvSpPr>
        <p:spPr>
          <a:xfrm>
            <a:off x="2299081" y="1778634"/>
            <a:ext cx="2002155" cy="2515870"/>
          </a:xfrm>
          <a:custGeom>
            <a:avLst/>
            <a:gdLst/>
            <a:ahLst/>
            <a:cxnLst/>
            <a:rect l="l" t="t" r="r" b="b"/>
            <a:pathLst>
              <a:path w="2002154" h="2515870">
                <a:moveTo>
                  <a:pt x="1713992" y="264160"/>
                </a:moveTo>
                <a:lnTo>
                  <a:pt x="1627632" y="194945"/>
                </a:lnTo>
                <a:lnTo>
                  <a:pt x="1621409" y="195707"/>
                </a:lnTo>
                <a:lnTo>
                  <a:pt x="1617980" y="199898"/>
                </a:lnTo>
                <a:lnTo>
                  <a:pt x="1614551" y="204216"/>
                </a:lnTo>
                <a:lnTo>
                  <a:pt x="1615313" y="210439"/>
                </a:lnTo>
                <a:lnTo>
                  <a:pt x="1619504" y="213868"/>
                </a:lnTo>
                <a:lnTo>
                  <a:pt x="1659699" y="246062"/>
                </a:lnTo>
                <a:lnTo>
                  <a:pt x="2794" y="0"/>
                </a:lnTo>
                <a:lnTo>
                  <a:pt x="0" y="19558"/>
                </a:lnTo>
                <a:lnTo>
                  <a:pt x="1656765" y="265747"/>
                </a:lnTo>
                <a:lnTo>
                  <a:pt x="1603883" y="286893"/>
                </a:lnTo>
                <a:lnTo>
                  <a:pt x="1601470" y="292735"/>
                </a:lnTo>
                <a:lnTo>
                  <a:pt x="1605534" y="302895"/>
                </a:lnTo>
                <a:lnTo>
                  <a:pt x="1611249" y="305308"/>
                </a:lnTo>
                <a:lnTo>
                  <a:pt x="1696542" y="271145"/>
                </a:lnTo>
                <a:lnTo>
                  <a:pt x="1713992" y="264160"/>
                </a:lnTo>
                <a:close/>
              </a:path>
              <a:path w="2002154" h="2515870">
                <a:moveTo>
                  <a:pt x="2001774" y="609727"/>
                </a:moveTo>
                <a:lnTo>
                  <a:pt x="1998980" y="605028"/>
                </a:lnTo>
                <a:lnTo>
                  <a:pt x="1957425" y="533781"/>
                </a:lnTo>
                <a:lnTo>
                  <a:pt x="1946021" y="514223"/>
                </a:lnTo>
                <a:lnTo>
                  <a:pt x="1893062" y="605028"/>
                </a:lnTo>
                <a:lnTo>
                  <a:pt x="1890268" y="609727"/>
                </a:lnTo>
                <a:lnTo>
                  <a:pt x="1891792" y="615823"/>
                </a:lnTo>
                <a:lnTo>
                  <a:pt x="1896618" y="618617"/>
                </a:lnTo>
                <a:lnTo>
                  <a:pt x="1901317" y="621411"/>
                </a:lnTo>
                <a:lnTo>
                  <a:pt x="1907413" y="619760"/>
                </a:lnTo>
                <a:lnTo>
                  <a:pt x="1910080" y="615061"/>
                </a:lnTo>
                <a:lnTo>
                  <a:pt x="1936102" y="570433"/>
                </a:lnTo>
                <a:lnTo>
                  <a:pt x="1936115" y="533781"/>
                </a:lnTo>
                <a:lnTo>
                  <a:pt x="1936115" y="570433"/>
                </a:lnTo>
                <a:lnTo>
                  <a:pt x="1936115" y="2515362"/>
                </a:lnTo>
                <a:lnTo>
                  <a:pt x="1955927" y="2515362"/>
                </a:lnTo>
                <a:lnTo>
                  <a:pt x="1955927" y="570433"/>
                </a:lnTo>
                <a:lnTo>
                  <a:pt x="1981962" y="615061"/>
                </a:lnTo>
                <a:lnTo>
                  <a:pt x="1984629" y="619760"/>
                </a:lnTo>
                <a:lnTo>
                  <a:pt x="1990725" y="621411"/>
                </a:lnTo>
                <a:lnTo>
                  <a:pt x="1995424" y="618617"/>
                </a:lnTo>
                <a:lnTo>
                  <a:pt x="2000250" y="615823"/>
                </a:lnTo>
                <a:lnTo>
                  <a:pt x="2001774" y="60972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193B72EA-3FF9-0661-C55C-CCD057B344F0}"/>
              </a:ext>
            </a:extLst>
          </p:cNvPr>
          <p:cNvSpPr txBox="1"/>
          <p:nvPr/>
        </p:nvSpPr>
        <p:spPr>
          <a:xfrm>
            <a:off x="4100448" y="1929764"/>
            <a:ext cx="265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𝑦</a:t>
            </a:r>
            <a:r>
              <a:rPr kumimoji="0" sz="1725" b="0" i="0" u="none" strike="noStrike" kern="1200" cap="none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1</a:t>
            </a: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B4201F58-2833-12B7-C603-F61C6A20D209}"/>
              </a:ext>
            </a:extLst>
          </p:cNvPr>
          <p:cNvSpPr/>
          <p:nvPr/>
        </p:nvSpPr>
        <p:spPr>
          <a:xfrm>
            <a:off x="4197350" y="1562861"/>
            <a:ext cx="111760" cy="347345"/>
          </a:xfrm>
          <a:custGeom>
            <a:avLst/>
            <a:gdLst/>
            <a:ahLst/>
            <a:cxnLst/>
            <a:rect l="l" t="t" r="r" b="b"/>
            <a:pathLst>
              <a:path w="111760" h="347344">
                <a:moveTo>
                  <a:pt x="55480" y="39261"/>
                </a:moveTo>
                <a:lnTo>
                  <a:pt x="45720" y="56146"/>
                </a:lnTo>
                <a:lnTo>
                  <a:pt x="46736" y="346963"/>
                </a:lnTo>
                <a:lnTo>
                  <a:pt x="66548" y="346837"/>
                </a:lnTo>
                <a:lnTo>
                  <a:pt x="65533" y="56319"/>
                </a:lnTo>
                <a:lnTo>
                  <a:pt x="55480" y="39261"/>
                </a:lnTo>
                <a:close/>
              </a:path>
              <a:path w="111760" h="347344">
                <a:moveTo>
                  <a:pt x="55372" y="0"/>
                </a:moveTo>
                <a:lnTo>
                  <a:pt x="2666" y="91059"/>
                </a:lnTo>
                <a:lnTo>
                  <a:pt x="0" y="95758"/>
                </a:lnTo>
                <a:lnTo>
                  <a:pt x="1524" y="101853"/>
                </a:lnTo>
                <a:lnTo>
                  <a:pt x="6350" y="104521"/>
                </a:lnTo>
                <a:lnTo>
                  <a:pt x="11049" y="107314"/>
                </a:lnTo>
                <a:lnTo>
                  <a:pt x="17145" y="105663"/>
                </a:lnTo>
                <a:lnTo>
                  <a:pt x="19812" y="100964"/>
                </a:lnTo>
                <a:lnTo>
                  <a:pt x="45620" y="56319"/>
                </a:lnTo>
                <a:lnTo>
                  <a:pt x="45592" y="19685"/>
                </a:lnTo>
                <a:lnTo>
                  <a:pt x="66876" y="19558"/>
                </a:lnTo>
                <a:lnTo>
                  <a:pt x="55372" y="0"/>
                </a:lnTo>
                <a:close/>
              </a:path>
              <a:path w="111760" h="347344">
                <a:moveTo>
                  <a:pt x="66876" y="19558"/>
                </a:moveTo>
                <a:lnTo>
                  <a:pt x="65404" y="19558"/>
                </a:lnTo>
                <a:lnTo>
                  <a:pt x="65533" y="56319"/>
                </a:lnTo>
                <a:lnTo>
                  <a:pt x="91694" y="100711"/>
                </a:lnTo>
                <a:lnTo>
                  <a:pt x="94361" y="105410"/>
                </a:lnTo>
                <a:lnTo>
                  <a:pt x="100457" y="106934"/>
                </a:lnTo>
                <a:lnTo>
                  <a:pt x="105155" y="104139"/>
                </a:lnTo>
                <a:lnTo>
                  <a:pt x="109854" y="101473"/>
                </a:lnTo>
                <a:lnTo>
                  <a:pt x="111505" y="95376"/>
                </a:lnTo>
                <a:lnTo>
                  <a:pt x="108712" y="90677"/>
                </a:lnTo>
                <a:lnTo>
                  <a:pt x="66876" y="19558"/>
                </a:lnTo>
                <a:close/>
              </a:path>
              <a:path w="111760" h="347344">
                <a:moveTo>
                  <a:pt x="65422" y="24511"/>
                </a:moveTo>
                <a:lnTo>
                  <a:pt x="64008" y="24511"/>
                </a:lnTo>
                <a:lnTo>
                  <a:pt x="55480" y="39261"/>
                </a:lnTo>
                <a:lnTo>
                  <a:pt x="65533" y="56319"/>
                </a:lnTo>
                <a:lnTo>
                  <a:pt x="65422" y="24511"/>
                </a:lnTo>
                <a:close/>
              </a:path>
              <a:path w="111760" h="347344">
                <a:moveTo>
                  <a:pt x="65404" y="19558"/>
                </a:moveTo>
                <a:lnTo>
                  <a:pt x="45592" y="19685"/>
                </a:lnTo>
                <a:lnTo>
                  <a:pt x="45720" y="56146"/>
                </a:lnTo>
                <a:lnTo>
                  <a:pt x="55480" y="39261"/>
                </a:lnTo>
                <a:lnTo>
                  <a:pt x="46862" y="24637"/>
                </a:lnTo>
                <a:lnTo>
                  <a:pt x="65422" y="24511"/>
                </a:lnTo>
                <a:lnTo>
                  <a:pt x="65404" y="19558"/>
                </a:lnTo>
                <a:close/>
              </a:path>
              <a:path w="111760" h="347344">
                <a:moveTo>
                  <a:pt x="64008" y="24511"/>
                </a:moveTo>
                <a:lnTo>
                  <a:pt x="46862" y="24637"/>
                </a:lnTo>
                <a:lnTo>
                  <a:pt x="55480" y="39261"/>
                </a:lnTo>
                <a:lnTo>
                  <a:pt x="6400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86883971-1812-93A0-BDFB-267915CF81E6}"/>
              </a:ext>
            </a:extLst>
          </p:cNvPr>
          <p:cNvSpPr txBox="1"/>
          <p:nvPr/>
        </p:nvSpPr>
        <p:spPr>
          <a:xfrm>
            <a:off x="4139946" y="1243965"/>
            <a:ext cx="225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FD54A48E-D788-1DD0-8675-A75D60FFC097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5BACAEE1-EDE5-D759-4269-0853F4C3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7E1EA-63B8-B8E4-52D1-34A8AB20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5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pc="-1" dirty="0">
                <a:latin typeface="Calibri"/>
                <a:ea typeface="Calibri"/>
                <a:cs typeface="Calibri"/>
              </a:rPr>
              <a:t>RNN Encoder-Decoder </a:t>
            </a:r>
            <a:r>
              <a:rPr lang="de-DE" spc="-1" dirty="0" err="1">
                <a:latin typeface="Calibri"/>
                <a:ea typeface="Calibri"/>
                <a:cs typeface="Calibri"/>
              </a:rPr>
              <a:t>with</a:t>
            </a:r>
            <a:r>
              <a:rPr lang="de-DE" spc="-1" dirty="0">
                <a:latin typeface="Calibri"/>
                <a:ea typeface="Calibri"/>
                <a:cs typeface="Calibri"/>
              </a:rPr>
              <a:t> Attention</a:t>
            </a:r>
            <a:endParaRPr lang="de-DE" sz="3000" strike="noStrike" spc="-1" dirty="0">
              <a:latin typeface="Calibri"/>
              <a:ea typeface="Calibri"/>
              <a:cs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ftr" idx="9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 dirty="0">
                <a:latin typeface="Calibri"/>
                <a:ea typeface="Calibri"/>
                <a:cs typeface="Calibri"/>
              </a:rPr>
              <a:t>In a single image:</a:t>
            </a:r>
            <a:endParaRPr lang="de-DE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 dirty="0">
                <a:latin typeface="Calibri"/>
                <a:ea typeface="Calibri"/>
                <a:cs typeface="Calibri"/>
              </a:rPr>
              <a:t>Note that </a:t>
            </a:r>
            <a:r>
              <a:rPr lang="en-US" sz="1800" b="1" i="1" spc="-1" dirty="0">
                <a:latin typeface="Calibri"/>
                <a:ea typeface="Calibri"/>
                <a:cs typeface="Calibri"/>
              </a:rPr>
              <a:t>c</a:t>
            </a:r>
            <a:r>
              <a:rPr lang="en-US" sz="1800" i="1" spc="-1" baseline="-25000" dirty="0">
                <a:latin typeface="Calibri"/>
                <a:ea typeface="Calibri"/>
                <a:cs typeface="Calibri"/>
              </a:rPr>
              <a:t>i</a:t>
            </a:r>
            <a:r>
              <a:rPr lang="en-US" sz="1800" spc="-1" dirty="0">
                <a:latin typeface="Calibri"/>
                <a:ea typeface="Calibri"/>
                <a:cs typeface="Calibri"/>
              </a:rPr>
              <a:t> is time dependent</a:t>
            </a:r>
          </a:p>
          <a:p>
            <a:pPr lvl="1"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 dirty="0">
                <a:latin typeface="Calibri"/>
                <a:ea typeface="Calibri"/>
                <a:cs typeface="Calibri"/>
              </a:rPr>
              <a:t>That is, decoder can attend to different parts of input to generate different parts of the output text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8460154" y="6125308"/>
            <a:ext cx="0" cy="0"/>
          </a:xfrm>
        </p:spPr>
        <p:txBody>
          <a:bodyPr lIns="91440" tIns="45720" rIns="91440" bIns="45720" anchor="t"/>
          <a:lstStyle/>
          <a:p>
            <a:fld id="{E6D9AA3A-4365-4AC7-8856-26803D1B730C}" type="slidenum">
              <a:rPr sz="1200" dirty="0"/>
              <a:t>58</a:t>
            </a:fld>
            <a:endParaRPr sz="1200" dirty="0"/>
          </a:p>
        </p:txBody>
      </p:sp>
      <p:pic>
        <p:nvPicPr>
          <p:cNvPr id="2" name="Picture 1" descr="A diagram of a algorithm&#10;&#10;Description automatically generated">
            <a:extLst>
              <a:ext uri="{FF2B5EF4-FFF2-40B4-BE49-F238E27FC236}">
                <a16:creationId xmlns:a16="http://schemas.microsoft.com/office/drawing/2014/main" id="{7880BD63-9107-2A3F-279C-1B8F0275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61" y="2633838"/>
            <a:ext cx="7734637" cy="33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6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E5078-924A-6494-1338-0751532F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666D-E656-E826-257B-0E855411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6723-766C-2F9C-FB40-FCD96719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Seq2seq: </a:t>
            </a:r>
            <a:r>
              <a:rPr lang="en-US" sz="2000">
                <a:ea typeface="Calibri"/>
                <a:cs typeface="Calibri"/>
              </a:rPr>
              <a:t>tasks where number of output units is variable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E.g. translation, summarization, etc.</a:t>
            </a:r>
          </a:p>
          <a:p>
            <a:pPr>
              <a:buChar char="•"/>
            </a:pPr>
            <a:r>
              <a:rPr lang="en-US" sz="2000">
                <a:ea typeface="Calibri"/>
                <a:cs typeface="Calibri"/>
              </a:rPr>
              <a:t>Components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Encoder: </a:t>
            </a:r>
            <a:r>
              <a:rPr lang="en-US" sz="1800">
                <a:ea typeface="Calibri"/>
                <a:cs typeface="Calibri"/>
              </a:rPr>
              <a:t>encodes input into multiple vectors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Context vector:</a:t>
            </a:r>
            <a:r>
              <a:rPr lang="en-US" sz="1800">
                <a:ea typeface="Calibri"/>
                <a:cs typeface="Calibri"/>
              </a:rPr>
              <a:t> encodes input into single vector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Decoder:</a:t>
            </a:r>
            <a:r>
              <a:rPr lang="en-US" sz="1800">
                <a:ea typeface="Calibri"/>
                <a:cs typeface="Calibri"/>
              </a:rPr>
              <a:t> produces output states used to generate output sequence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Limitation 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Context vector is fixed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Limited capacity to encode arbitrarily long sequences</a:t>
            </a:r>
          </a:p>
          <a:p>
            <a:r>
              <a:rPr lang="en-US" sz="2000" b="1">
                <a:ea typeface="Calibri"/>
                <a:cs typeface="Calibri"/>
              </a:rPr>
              <a:t>Attention mechanism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Designed to bypass need to encode entire input sequence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Context vector at each time step based on linear combination of encoder hidden states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Fundamental component of transformer architecture (more in next lecture)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E0EE1-E369-C11A-C49A-0C89C99B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15082-BC00-4F2F-DE87-156522FD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Deep 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b="1" i="1">
                <a:ea typeface="Calibri"/>
                <a:cs typeface="Calibri"/>
              </a:rPr>
              <a:t>W</a:t>
            </a:r>
            <a:r>
              <a:rPr lang="en-US" sz="2000" i="1">
                <a:ea typeface="Calibri"/>
                <a:cs typeface="Calibri"/>
              </a:rPr>
              <a:t>, </a:t>
            </a:r>
            <a:r>
              <a:rPr lang="en-US" sz="2000" b="1" i="1">
                <a:ea typeface="Calibri"/>
                <a:cs typeface="Calibri"/>
              </a:rPr>
              <a:t>U</a:t>
            </a:r>
            <a:r>
              <a:rPr lang="en-US" sz="2000">
                <a:ea typeface="Calibri"/>
                <a:cs typeface="Calibri"/>
              </a:rPr>
              <a:t> are </a:t>
            </a:r>
            <a:r>
              <a:rPr lang="en-US" sz="2000" b="1">
                <a:ea typeface="Calibri"/>
                <a:cs typeface="Calibri"/>
              </a:rPr>
              <a:t>shared across time steps --&gt; </a:t>
            </a:r>
            <a:r>
              <a:rPr lang="en-US" sz="1800">
                <a:ea typeface="Calibri"/>
                <a:cs typeface="Calibri"/>
              </a:rPr>
              <a:t>RNNs are deep in time</a:t>
            </a:r>
            <a:endParaRPr lang="en-US"/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Unfolded diagram </a:t>
            </a:r>
            <a:r>
              <a:rPr lang="en-US" sz="1800" i="1">
                <a:ea typeface="Calibri"/>
                <a:cs typeface="Calibri"/>
              </a:rPr>
              <a:t>does not </a:t>
            </a:r>
            <a:r>
              <a:rPr lang="en-US" sz="1800">
                <a:ea typeface="Calibri"/>
                <a:cs typeface="Calibri"/>
              </a:rPr>
              <a:t>show different layers! It's the same layer!</a:t>
            </a:r>
          </a:p>
          <a:p>
            <a:pPr lvl="1">
              <a:buChar char="•"/>
            </a:pPr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But RNNs can also be </a:t>
            </a:r>
            <a:r>
              <a:rPr lang="en-US" sz="2000" b="1">
                <a:ea typeface="Calibri"/>
                <a:cs typeface="Calibri"/>
              </a:rPr>
              <a:t>deep in the traditional sense </a:t>
            </a:r>
            <a:r>
              <a:rPr lang="en-US" sz="2000">
                <a:ea typeface="Calibri"/>
                <a:cs typeface="Calibri"/>
              </a:rPr>
              <a:t>(stacked RNNs)</a:t>
            </a:r>
            <a:endParaRPr lang="en-US" sz="22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Input to layer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>
                <a:ea typeface="Calibri"/>
                <a:cs typeface="Calibri"/>
              </a:rPr>
              <a:t> is sequence produced by layer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 i="1">
                <a:ea typeface="Calibri"/>
                <a:cs typeface="Calibri"/>
              </a:rPr>
              <a:t> – 1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Weights are shared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across time, not across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30005E86-9E73-188D-E895-703F10C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861578"/>
            <a:ext cx="4371975" cy="1171575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73A8674-1BDE-D535-C402-C2C1353E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71" y="3820149"/>
            <a:ext cx="4572000" cy="22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ftr" idx="9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1"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Speech and Language Processing, </a:t>
            </a:r>
            <a:r>
              <a:rPr lang="en-US" spc="-1" dirty="0" err="1">
                <a:latin typeface="Calibri"/>
                <a:ea typeface="Calibri"/>
                <a:cs typeface="Calibri"/>
              </a:rPr>
              <a:t>Jurafsky</a:t>
            </a:r>
            <a:r>
              <a:rPr lang="en-US" spc="-1" dirty="0">
                <a:latin typeface="Calibri"/>
                <a:ea typeface="Calibri"/>
                <a:cs typeface="Calibri"/>
              </a:rPr>
              <a:t> et al., 2024</a:t>
            </a:r>
            <a:endParaRPr lang="de-DE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Font typeface="Arial,Sans-Serif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Chapter 9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Natural Language Processing: A Machine Learning Perspective, Zhang et al, 2018</a:t>
            </a:r>
            <a:endParaRPr lang="de-DE" sz="2000" b="0" strike="noStrike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</a:rPr>
              <a:t>Chapter 14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Natural Language Processing, Eisenstein, 2018</a:t>
            </a:r>
            <a:endParaRPr lang="de-DE" sz="2000" b="0" strike="noStrike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Chapter </a:t>
            </a:r>
            <a:r>
              <a:rPr lang="en-US" spc="-1" dirty="0">
                <a:latin typeface="Calibri"/>
              </a:rPr>
              <a:t>6, Section 3</a:t>
            </a:r>
            <a:endParaRPr lang="en-US" spc="-1" dirty="0">
              <a:latin typeface="Calibri"/>
              <a:ea typeface="Calibri"/>
              <a:cs typeface="Calibri"/>
            </a:endParaRPr>
          </a:p>
          <a:p>
            <a:pPr lvl="1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Some images taken from Stanford's NLP course</a:t>
            </a:r>
          </a:p>
          <a:p>
            <a:pPr marL="457200" lvl="1" indent="0"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ea typeface="+mn-lt"/>
                <a:cs typeface="+mn-lt"/>
              </a:rPr>
              <a:t> https://web.stanford.edu/class/cs224n/slides/cs224n-2024-lecture05-rnnlm.pdf</a:t>
            </a:r>
          </a:p>
          <a:p>
            <a:pPr lvl="1">
              <a:spcBef>
                <a:spcPts val="360"/>
              </a:spcBef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This slide set is based on a previous version of this lecture created by Prof. Dr. Simone </a:t>
            </a:r>
            <a:r>
              <a:rPr lang="en-US" spc="-1" dirty="0" err="1">
                <a:latin typeface="Calibri"/>
                <a:ea typeface="Calibri"/>
                <a:cs typeface="Calibri"/>
              </a:rPr>
              <a:t>Ponzetto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8460154" y="6125308"/>
            <a:ext cx="0" cy="0"/>
          </a:xfrm>
        </p:spPr>
        <p:txBody>
          <a:bodyPr lIns="91440" tIns="45720" rIns="91440" bIns="45720" anchor="t"/>
          <a:lstStyle/>
          <a:p>
            <a:fld id="{E6D9AA3A-4365-4AC7-8856-26803D1B730C}" type="slidenum">
              <a:rPr sz="1200" dirty="0"/>
              <a:t>60</a:t>
            </a:fld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9" dur="500"/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2" dur="500"/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8" dur="500"/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1" dur="500"/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Expressive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1" y="1134205"/>
            <a:ext cx="7776000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What about the </a:t>
            </a:r>
            <a:r>
              <a:rPr lang="en-US" sz="2000" b="1" dirty="0">
                <a:ea typeface="Calibri"/>
                <a:cs typeface="Calibri"/>
              </a:rPr>
              <a:t>output</a:t>
            </a:r>
            <a:r>
              <a:rPr lang="en-US" sz="2000" dirty="0">
                <a:ea typeface="Calibri"/>
                <a:cs typeface="Calibri"/>
              </a:rPr>
              <a:t> of the vanilla RNN?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What do I use as representation for the entire input sequence? Why?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In other words, how do we use an RNN for inference?</a:t>
            </a:r>
          </a:p>
          <a:p>
            <a:r>
              <a:rPr lang="en-US" sz="2000" dirty="0">
                <a:ea typeface="Calibri"/>
                <a:cs typeface="Calibri"/>
              </a:rPr>
              <a:t>We can design RNNs to do many tasks</a:t>
            </a: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dirty="0">
                <a:ea typeface="Calibri"/>
                <a:cs typeface="Calibri"/>
              </a:rPr>
              <a:t>Design:</a:t>
            </a:r>
            <a:r>
              <a:rPr lang="en-US" sz="1800" dirty="0">
                <a:ea typeface="Calibri"/>
                <a:cs typeface="Calibri"/>
              </a:rPr>
              <a:t> what units my network has, how they are computed</a:t>
            </a:r>
          </a:p>
          <a:p>
            <a:r>
              <a:rPr lang="en-US" sz="2000" dirty="0">
                <a:ea typeface="Calibri"/>
                <a:cs typeface="Calibri"/>
              </a:rPr>
              <a:t>For example, a network with an </a:t>
            </a:r>
            <a:r>
              <a:rPr lang="en-US" sz="2000" dirty="0">
                <a:latin typeface="Calibri"/>
                <a:ea typeface="Calibri"/>
                <a:cs typeface="Calibri"/>
              </a:rPr>
              <a:t>output</a:t>
            </a:r>
            <a:r>
              <a:rPr lang="en-US" sz="2000" dirty="0">
                <a:ea typeface="+mn-lt"/>
                <a:cs typeface="+mn-lt"/>
              </a:rPr>
              <a:t> unit </a:t>
            </a:r>
            <a:r>
              <a:rPr lang="en-US" sz="2000" b="1" i="1" dirty="0" err="1">
                <a:ea typeface="+mn-lt"/>
                <a:cs typeface="+mn-lt"/>
              </a:rPr>
              <a:t>y</a:t>
            </a:r>
            <a:r>
              <a:rPr lang="en-US" sz="2000" i="1" baseline="-25000" dirty="0" err="1">
                <a:ea typeface="+mn-lt"/>
                <a:cs typeface="+mn-lt"/>
              </a:rPr>
              <a:t>t</a:t>
            </a:r>
            <a:r>
              <a:rPr lang="en-US" sz="2000" dirty="0">
                <a:ea typeface="+mn-lt"/>
                <a:cs typeface="+mn-lt"/>
              </a:rPr>
              <a:t> at each time step </a:t>
            </a:r>
            <a:r>
              <a:rPr lang="en-US" sz="2000" i="1" dirty="0">
                <a:ea typeface="+mn-lt"/>
                <a:cs typeface="+mn-lt"/>
              </a:rPr>
              <a:t>t</a:t>
            </a:r>
            <a:endParaRPr lang="en-US" i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i="1" err="1">
                <a:ea typeface="+mn-lt"/>
                <a:cs typeface="+mn-lt"/>
              </a:rPr>
              <a:t>h</a:t>
            </a:r>
            <a:r>
              <a:rPr lang="en-US" sz="1800" i="1" baseline="-2500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σ(</a:t>
            </a:r>
            <a:r>
              <a:rPr lang="en-US" sz="1800" b="1" i="1" err="1">
                <a:ea typeface="+mn-lt"/>
                <a:cs typeface="+mn-lt"/>
              </a:rPr>
              <a:t>Wx</a:t>
            </a:r>
            <a:r>
              <a:rPr lang="en-US" sz="1800" i="1" baseline="-2500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err="1">
                <a:ea typeface="+mn-lt"/>
                <a:cs typeface="+mn-lt"/>
              </a:rPr>
              <a:t>b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)</a:t>
            </a:r>
            <a:endParaRPr lang="en-US" sz="1600" i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i="1" dirty="0" err="1">
                <a:ea typeface="Calibri"/>
                <a:cs typeface="Calibri"/>
              </a:rPr>
              <a:t>y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i="1" dirty="0">
                <a:ea typeface="Calibri"/>
                <a:cs typeface="Calibri"/>
              </a:rPr>
              <a:t> = </a:t>
            </a:r>
            <a:r>
              <a:rPr lang="en-US" sz="1800" i="1" dirty="0">
                <a:ea typeface="+mn-lt"/>
                <a:cs typeface="+mn-lt"/>
              </a:rPr>
              <a:t>σ(</a:t>
            </a:r>
            <a:r>
              <a:rPr lang="en-US" sz="1800" b="1" i="1" dirty="0" err="1">
                <a:ea typeface="+mn-lt"/>
                <a:cs typeface="+mn-lt"/>
              </a:rPr>
              <a:t>Vh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b</a:t>
            </a:r>
            <a:r>
              <a:rPr lang="en-US" sz="1800" i="1" baseline="-25000" dirty="0">
                <a:ea typeface="+mn-lt"/>
                <a:cs typeface="+mn-lt"/>
              </a:rPr>
              <a:t>y</a:t>
            </a:r>
            <a:r>
              <a:rPr lang="en-US" sz="1800" i="1" dirty="0">
                <a:ea typeface="+mn-lt"/>
                <a:cs typeface="+mn-lt"/>
              </a:rPr>
              <a:t>)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F786C-C162-54A0-1938-323B4EC1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08075" y="3915998"/>
            <a:ext cx="5196155" cy="2213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3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Expressive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Another type of RNN is often referred to as Jordan networks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σ(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Wx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Uy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t-1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 σ(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Vh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Notice the difference?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In general, RNNs are very expressive (</a:t>
            </a:r>
            <a:r>
              <a:rPr lang="en-US" sz="2000" dirty="0">
                <a:latin typeface="Calibri"/>
                <a:ea typeface="Calibri"/>
                <a:cs typeface="Arial"/>
                <a:hlinkClick r:id="rId2"/>
              </a:rPr>
              <a:t>Chung et al. 2021</a:t>
            </a:r>
            <a:r>
              <a:rPr lang="en-US" sz="2000" dirty="0">
                <a:latin typeface="Calibri"/>
                <a:ea typeface="Calibri"/>
                <a:cs typeface="Arial"/>
              </a:rPr>
              <a:t>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Some tasks may require multiple output units, others just one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Some tasks may require sigmoid activations, other </a:t>
            </a:r>
            <a:r>
              <a:rPr lang="en-US" sz="1800" dirty="0" err="1">
                <a:latin typeface="Calibri"/>
                <a:ea typeface="Calibri"/>
                <a:cs typeface="Arial"/>
              </a:rPr>
              <a:t>softmax</a:t>
            </a:r>
            <a:endParaRPr lang="en-US" sz="1800" dirty="0">
              <a:latin typeface="Calibri"/>
              <a:ea typeface="Calibri"/>
              <a:cs typeface="Arial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Important: </a:t>
            </a:r>
            <a:r>
              <a:rPr lang="en-US" sz="2000" b="1" dirty="0">
                <a:latin typeface="Calibri"/>
                <a:ea typeface="Calibri"/>
                <a:cs typeface="Arial"/>
              </a:rPr>
              <a:t>weight sharing across time </a:t>
            </a:r>
            <a:r>
              <a:rPr lang="en-US" sz="2000" dirty="0">
                <a:latin typeface="Calibri"/>
                <a:ea typeface="Calibri"/>
                <a:cs typeface="Arial"/>
              </a:rPr>
              <a:t>acts as </a:t>
            </a:r>
            <a:r>
              <a:rPr lang="en-US" sz="2000" b="1" dirty="0">
                <a:latin typeface="Calibri"/>
                <a:ea typeface="Calibri"/>
                <a:cs typeface="Arial"/>
              </a:rPr>
              <a:t>model's memory/state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Intuition: </a:t>
            </a:r>
            <a:r>
              <a:rPr lang="en-US" sz="1800" dirty="0">
                <a:latin typeface="Calibri"/>
                <a:ea typeface="Calibri"/>
                <a:cs typeface="Arial"/>
              </a:rPr>
              <a:t>hidden state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dirty="0">
                <a:latin typeface="Calibri"/>
                <a:ea typeface="Calibri"/>
                <a:cs typeface="Arial"/>
              </a:rPr>
              <a:t> encodes input sequence up until time step </a:t>
            </a:r>
            <a:r>
              <a:rPr lang="en-US" sz="1800" i="1" dirty="0">
                <a:latin typeface="Calibri"/>
                <a:ea typeface="Calibri"/>
                <a:cs typeface="Arial"/>
              </a:rPr>
              <a:t>t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If </a:t>
            </a: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σ(</a:t>
            </a:r>
            <a:r>
              <a:rPr lang="en-US" sz="1800" b="1" i="1" dirty="0" err="1">
                <a:ea typeface="+mn-lt"/>
                <a:cs typeface="+mn-lt"/>
              </a:rPr>
              <a:t>Wx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 err="1">
                <a:ea typeface="+mn-lt"/>
                <a:cs typeface="+mn-lt"/>
              </a:rPr>
              <a:t>b</a:t>
            </a:r>
            <a:r>
              <a:rPr lang="en-US" sz="1800" i="1" baseline="-25000" dirty="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)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b="1" i="1" dirty="0" err="1">
                <a:ea typeface="+mn-lt"/>
                <a:cs typeface="+mn-lt"/>
              </a:rPr>
              <a:t>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dirty="0">
                <a:ea typeface="+mn-lt"/>
                <a:cs typeface="+mn-lt"/>
              </a:rPr>
              <a:t> represents current input, </a:t>
            </a:r>
            <a:r>
              <a:rPr lang="en-US" sz="1800" b="1" i="1" dirty="0">
                <a:ea typeface="+mn-lt"/>
                <a:cs typeface="+mn-lt"/>
              </a:rPr>
              <a:t>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dirty="0">
                <a:ea typeface="+mn-lt"/>
                <a:cs typeface="+mn-lt"/>
              </a:rPr>
              <a:t> all previous ones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 principle can process inputs of any length (unlike LMs similar to Bengio's)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 practice, challenges emerge when input lengths are too long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Let's have a look at </a:t>
            </a:r>
            <a:r>
              <a:rPr lang="en-US" sz="2000" b="1" dirty="0">
                <a:latin typeface="Calibri"/>
                <a:ea typeface="Calibri"/>
                <a:cs typeface="Arial"/>
              </a:rPr>
              <a:t>some RNN architectures for NLP</a:t>
            </a:r>
            <a:endParaRPr lang="en-US" sz="2200" b="1" dirty="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I.e. input is sequence of words/tokens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for Token-level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Also referred to as sequence labeling</a:t>
            </a:r>
          </a:p>
          <a:p>
            <a:r>
              <a:rPr lang="en-US" sz="2000" b="1">
                <a:latin typeface="Calibri"/>
                <a:ea typeface="Calibri"/>
                <a:cs typeface="Calibri"/>
              </a:rPr>
              <a:t>Goal:</a:t>
            </a:r>
            <a:r>
              <a:rPr lang="en-US" sz="2000">
                <a:latin typeface="Calibri"/>
                <a:ea typeface="Calibri"/>
                <a:cs typeface="Calibri"/>
              </a:rPr>
              <a:t> predict a class for each token in the input sequence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>
                <a:latin typeface="Calibri"/>
                <a:ea typeface="Calibri"/>
                <a:cs typeface="Calibri"/>
              </a:rPr>
              <a:t>Named Entity Recognition (NER): </a:t>
            </a:r>
            <a:r>
              <a:rPr lang="en-US" sz="1800">
                <a:latin typeface="Calibri"/>
                <a:ea typeface="Calibri"/>
                <a:cs typeface="Calibri"/>
              </a:rPr>
              <a:t>identify and classify named entities</a:t>
            </a:r>
          </a:p>
          <a:p>
            <a:pPr lvl="2"/>
            <a:r>
              <a:rPr lang="en-US" sz="1600" b="1">
                <a:latin typeface="Calibri"/>
                <a:ea typeface="Calibri"/>
                <a:cs typeface="Calibri"/>
              </a:rPr>
              <a:t>Input: </a:t>
            </a:r>
            <a:r>
              <a:rPr lang="en-US" sz="1600">
                <a:ea typeface="+mn-lt"/>
                <a:cs typeface="+mn-lt"/>
              </a:rPr>
              <a:t>Jim bought 300 shares of Acme Corp. in 2006.</a:t>
            </a:r>
            <a:endParaRPr lang="en-US" sz="1600" b="1">
              <a:latin typeface="Calibri"/>
              <a:ea typeface="Calibri"/>
              <a:cs typeface="Calibri"/>
            </a:endParaRPr>
          </a:p>
          <a:p>
            <a:pPr lvl="2"/>
            <a:r>
              <a:rPr lang="en-US" sz="1600" b="1">
                <a:latin typeface="Calibri"/>
                <a:ea typeface="Calibri"/>
                <a:cs typeface="Calibri"/>
              </a:rPr>
              <a:t>Output: </a:t>
            </a:r>
            <a:r>
              <a:rPr lang="en-US" sz="1600">
                <a:ea typeface="+mn-lt"/>
                <a:cs typeface="+mn-lt"/>
              </a:rPr>
              <a:t>[Jim]</a:t>
            </a:r>
            <a:r>
              <a:rPr lang="en-US" sz="1600" baseline="-25000">
                <a:ea typeface="+mn-lt"/>
                <a:cs typeface="+mn-lt"/>
              </a:rPr>
              <a:t>Person</a:t>
            </a:r>
            <a:r>
              <a:rPr lang="en-US" sz="1600">
                <a:ea typeface="+mn-lt"/>
                <a:cs typeface="+mn-lt"/>
              </a:rPr>
              <a:t> bought 300 shares of [Acme Corp.]</a:t>
            </a:r>
            <a:r>
              <a:rPr lang="en-US" sz="1600" baseline="-25000">
                <a:ea typeface="+mn-lt"/>
                <a:cs typeface="+mn-lt"/>
              </a:rPr>
              <a:t>Organization</a:t>
            </a:r>
            <a:r>
              <a:rPr lang="en-US" sz="1600">
                <a:ea typeface="+mn-lt"/>
                <a:cs typeface="+mn-lt"/>
              </a:rPr>
              <a:t> in [2006]</a:t>
            </a:r>
            <a:r>
              <a:rPr lang="en-US" sz="1600" baseline="-25000">
                <a:ea typeface="+mn-lt"/>
                <a:cs typeface="+mn-lt"/>
              </a:rPr>
              <a:t>Time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>
                <a:latin typeface="Calibri"/>
                <a:ea typeface="Calibri"/>
                <a:cs typeface="Arial"/>
              </a:rPr>
              <a:t>Here's an </a:t>
            </a:r>
            <a:r>
              <a:rPr lang="en-US" sz="2000" b="1">
                <a:latin typeface="Calibri"/>
                <a:ea typeface="Calibri"/>
                <a:cs typeface="Arial"/>
              </a:rPr>
              <a:t>RNN for Part-of-Speech (POS) Tagging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POS Tagging: each word can be a noun, verb, adverb, etc.</a:t>
            </a:r>
          </a:p>
          <a:p>
            <a:r>
              <a:rPr lang="en-US" sz="2000">
                <a:latin typeface="Calibri"/>
                <a:ea typeface="Calibri"/>
                <a:cs typeface="Arial"/>
              </a:rPr>
              <a:t>More formally: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= f(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Wx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Uh</a:t>
            </a:r>
            <a:r>
              <a:rPr lang="en-US" sz="1200" i="1" baseline="-25000">
                <a:latin typeface="Calibri"/>
                <a:ea typeface="Calibri"/>
                <a:cs typeface="Arial"/>
              </a:rPr>
              <a:t>t-1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y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= </a:t>
            </a:r>
            <a:r>
              <a:rPr lang="en-US" sz="1800" i="1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>
                <a:latin typeface="Calibri"/>
                <a:ea typeface="Calibri"/>
                <a:cs typeface="Arial"/>
              </a:rPr>
              <a:t>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Vh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b</a:t>
            </a:r>
            <a:r>
              <a:rPr lang="en-US" sz="1200" i="1" baseline="-25000">
                <a:latin typeface="Calibri"/>
                <a:ea typeface="Calibri"/>
                <a:cs typeface="Arial"/>
              </a:rPr>
              <a:t>y</a:t>
            </a:r>
            <a:r>
              <a:rPr lang="en-US" sz="1800" i="1">
                <a:latin typeface="Calibri"/>
                <a:ea typeface="Calibri"/>
                <a:cs typeface="Arial"/>
              </a:rPr>
              <a:t>)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47CF008-2FEA-0E26-7C80-4A51B23D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3582890"/>
            <a:ext cx="4572000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1_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60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Präsentationsvorlage BWL DE</vt:lpstr>
      <vt:lpstr>1_Präsentationsvorlage BWL DE</vt:lpstr>
      <vt:lpstr>Advanced Methods in Text Analytics</vt:lpstr>
      <vt:lpstr>Language is a Temporal Phenomenon</vt:lpstr>
      <vt:lpstr>Outline</vt:lpstr>
      <vt:lpstr>PowerPoint Presentation</vt:lpstr>
      <vt:lpstr>Recurrent Neural Networks (RNNs)</vt:lpstr>
      <vt:lpstr>RNNs are Deep in Time</vt:lpstr>
      <vt:lpstr>RNNs are Expressive (1)</vt:lpstr>
      <vt:lpstr>RNNs are Expressive (2)</vt:lpstr>
      <vt:lpstr>RNNs for Token-level Classification</vt:lpstr>
      <vt:lpstr>RNNs for Sequence-level Classification</vt:lpstr>
      <vt:lpstr>RNNs for Language Modeling (1)</vt:lpstr>
      <vt:lpstr>RNNs for Language Modeling (2)</vt:lpstr>
      <vt:lpstr>RNNs for Language Modeling (3)</vt:lpstr>
      <vt:lpstr>Bidirectional RNNs (1)</vt:lpstr>
      <vt:lpstr>Bidirectional RNNs (2)</vt:lpstr>
      <vt:lpstr>Bidirectional RNNs (3)</vt:lpstr>
      <vt:lpstr>Summary: RNNs</vt:lpstr>
      <vt:lpstr>PowerPoint Presentation</vt:lpstr>
      <vt:lpstr>Training RNNs (1)</vt:lpstr>
      <vt:lpstr>Training RNNs (2)</vt:lpstr>
      <vt:lpstr>Training RNNs (3)</vt:lpstr>
      <vt:lpstr>Weight Tying</vt:lpstr>
      <vt:lpstr>The Challenge of Long-term Memory</vt:lpstr>
      <vt:lpstr>Vanishing Gradient Intuition</vt:lpstr>
      <vt:lpstr>Vanishing Gradient Intuition</vt:lpstr>
      <vt:lpstr>Vanishing Gradient Intuition</vt:lpstr>
      <vt:lpstr>Vanishing Gradient Intuition</vt:lpstr>
      <vt:lpstr>Vanishing Gradient Intuition</vt:lpstr>
      <vt:lpstr>Vanishing Gradient Intuition</vt:lpstr>
      <vt:lpstr>Long Short-Term Memory (LSTM)</vt:lpstr>
      <vt:lpstr>Intuition behind Gating Mechanisms</vt:lpstr>
      <vt:lpstr>LSTM Components</vt:lpstr>
      <vt:lpstr>An LSTM Unit</vt:lpstr>
      <vt:lpstr>Gates: Common Design Pattern</vt:lpstr>
      <vt:lpstr>Forget Gate</vt:lpstr>
      <vt:lpstr>Input/Add Gate</vt:lpstr>
      <vt:lpstr>Output gate</vt:lpstr>
      <vt:lpstr>Bringing It All Together</vt:lpstr>
      <vt:lpstr>Summary: Training RNNs</vt:lpstr>
      <vt:lpstr>PowerPoint Presentation</vt:lpstr>
      <vt:lpstr>So far...</vt:lpstr>
      <vt:lpstr>Sequence-to-sequence Tasks</vt:lpstr>
      <vt:lpstr>Sequence-to-sequence Models</vt:lpstr>
      <vt:lpstr>Text Generation with RNNs</vt:lpstr>
      <vt:lpstr>seq2seq with RNNs (1)</vt:lpstr>
      <vt:lpstr>seq2seq with RNNs (2)</vt:lpstr>
      <vt:lpstr>seq2seq with RNNs (3)</vt:lpstr>
      <vt:lpstr>Training an Encoder-Decoder RNN</vt:lpstr>
      <vt:lpstr>Limitations with Encoder-Decoder</vt:lpstr>
      <vt:lpstr>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RNN Encoder-Decoder with Attention</vt:lpstr>
      <vt:lpstr>Summary: Encoder-Decoders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Koschorreck, Maartje</dc:creator>
  <cp:revision>1487</cp:revision>
  <dcterms:created xsi:type="dcterms:W3CDTF">2018-06-20T08:14:01Z</dcterms:created>
  <dcterms:modified xsi:type="dcterms:W3CDTF">2025-05-18T11:55:42Z</dcterms:modified>
</cp:coreProperties>
</file>